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  <p:sldMasterId id="2147483696" r:id="rId2"/>
  </p:sldMasterIdLst>
  <p:notesMasterIdLst>
    <p:notesMasterId r:id="rId23"/>
  </p:notesMasterIdLst>
  <p:handoutMasterIdLst>
    <p:handoutMasterId r:id="rId24"/>
  </p:handoutMasterIdLst>
  <p:sldIdLst>
    <p:sldId id="347" r:id="rId3"/>
    <p:sldId id="348" r:id="rId4"/>
    <p:sldId id="349" r:id="rId5"/>
    <p:sldId id="350" r:id="rId6"/>
    <p:sldId id="351" r:id="rId7"/>
    <p:sldId id="352" r:id="rId8"/>
    <p:sldId id="334" r:id="rId9"/>
    <p:sldId id="335" r:id="rId10"/>
    <p:sldId id="336" r:id="rId11"/>
    <p:sldId id="337" r:id="rId12"/>
    <p:sldId id="338" r:id="rId13"/>
    <p:sldId id="346" r:id="rId14"/>
    <p:sldId id="339" r:id="rId15"/>
    <p:sldId id="340" r:id="rId16"/>
    <p:sldId id="341" r:id="rId17"/>
    <p:sldId id="342" r:id="rId18"/>
    <p:sldId id="353" r:id="rId19"/>
    <p:sldId id="343" r:id="rId20"/>
    <p:sldId id="344" r:id="rId21"/>
    <p:sldId id="345" r:id="rId22"/>
  </p:sldIdLst>
  <p:sldSz cx="9144000" cy="6858000" type="screen4x3"/>
  <p:notesSz cx="7102475" cy="938847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57">
          <p15:clr>
            <a:srgbClr val="A4A3A4"/>
          </p15:clr>
        </p15:guide>
        <p15:guide id="2" pos="2237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9A57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91" autoAdjust="0"/>
    <p:restoredTop sz="94675" autoAdjust="0"/>
  </p:normalViewPr>
  <p:slideViewPr>
    <p:cSldViewPr>
      <p:cViewPr varScale="1">
        <p:scale>
          <a:sx n="106" d="100"/>
          <a:sy n="106" d="100"/>
        </p:scale>
        <p:origin x="1770" y="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3" d="100"/>
          <a:sy n="83" d="100"/>
        </p:scale>
        <p:origin x="-396" y="-90"/>
      </p:cViewPr>
      <p:guideLst>
        <p:guide orient="horz" pos="2957"/>
        <p:guide pos="2237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viewProps" Target="view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3">
  <dgm:title val=""/>
  <dgm:desc val=""/>
  <dgm:catLst>
    <dgm:cat type="accent1" pri="11300"/>
  </dgm:catLst>
  <dgm:styleLbl name="node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shade val="80000"/>
      </a:schemeClr>
      <a:schemeClr val="accent1">
        <a:tint val="7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/>
    <dgm:txEffectClrLst/>
  </dgm:styleLbl>
  <dgm:styleLbl name="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9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8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20FE836-15B6-40BC-9F25-40BD8E0A5E39}" type="doc">
      <dgm:prSet loTypeId="urn:microsoft.com/office/officeart/2005/8/layout/vList2" loCatId="list" qsTypeId="urn:microsoft.com/office/officeart/2005/8/quickstyle/simple1" qsCatId="simple" csTypeId="urn:microsoft.com/office/officeart/2005/8/colors/accent1_3" csCatId="accent1" phldr="1"/>
      <dgm:spPr/>
      <dgm:t>
        <a:bodyPr/>
        <a:lstStyle/>
        <a:p>
          <a:endParaRPr lang="en-US"/>
        </a:p>
      </dgm:t>
    </dgm:pt>
    <dgm:pt modelId="{6819D456-DB70-4462-A4D0-E01F8287C35C}">
      <dgm:prSet custT="1"/>
      <dgm:spPr/>
      <dgm:t>
        <a:bodyPr/>
        <a:lstStyle/>
        <a:p>
          <a:pPr rtl="0"/>
          <a:r>
            <a:rPr lang="en-US" sz="2800" b="0" dirty="0"/>
            <a:t>Real Estate as Property</a:t>
          </a:r>
        </a:p>
      </dgm:t>
    </dgm:pt>
    <dgm:pt modelId="{CE13EFAF-1AD5-44BF-A9C3-2B220F65A704}" type="parTrans" cxnId="{3B503D80-80B1-40E2-B976-86E41577AFA4}">
      <dgm:prSet/>
      <dgm:spPr/>
      <dgm:t>
        <a:bodyPr/>
        <a:lstStyle/>
        <a:p>
          <a:endParaRPr lang="en-US" sz="1050" b="0"/>
        </a:p>
      </dgm:t>
    </dgm:pt>
    <dgm:pt modelId="{F3E52BA5-DA72-4BE0-AF40-A1E55ABEF272}" type="sibTrans" cxnId="{3B503D80-80B1-40E2-B976-86E41577AFA4}">
      <dgm:prSet/>
      <dgm:spPr/>
      <dgm:t>
        <a:bodyPr/>
        <a:lstStyle/>
        <a:p>
          <a:endParaRPr lang="en-US" sz="1050" b="0"/>
        </a:p>
      </dgm:t>
    </dgm:pt>
    <dgm:pt modelId="{70F7E134-4241-46CC-9E07-8BCD374BEDF8}">
      <dgm:prSet custT="1"/>
      <dgm:spPr/>
      <dgm:t>
        <a:bodyPr/>
        <a:lstStyle/>
        <a:p>
          <a:pPr rtl="0"/>
          <a:r>
            <a:rPr lang="en-US" sz="2800" b="0" dirty="0"/>
            <a:t>Real Versus Personal Property</a:t>
          </a:r>
        </a:p>
      </dgm:t>
    </dgm:pt>
    <dgm:pt modelId="{F9B15AE6-41BF-4984-ABA1-7075AA40B918}" type="parTrans" cxnId="{0D293239-A363-4812-93E6-E947FFB82200}">
      <dgm:prSet/>
      <dgm:spPr/>
      <dgm:t>
        <a:bodyPr/>
        <a:lstStyle/>
        <a:p>
          <a:endParaRPr lang="en-US" sz="1050" b="0"/>
        </a:p>
      </dgm:t>
    </dgm:pt>
    <dgm:pt modelId="{FCEA33B8-74C0-498E-AE28-490095D958CC}" type="sibTrans" cxnId="{0D293239-A363-4812-93E6-E947FFB82200}">
      <dgm:prSet/>
      <dgm:spPr/>
      <dgm:t>
        <a:bodyPr/>
        <a:lstStyle/>
        <a:p>
          <a:endParaRPr lang="en-US" sz="1050" b="0"/>
        </a:p>
      </dgm:t>
    </dgm:pt>
    <dgm:pt modelId="{4288A259-7C33-44D0-9105-824F97ECEBE9}">
      <dgm:prSet custT="1"/>
      <dgm:spPr/>
      <dgm:t>
        <a:bodyPr/>
        <a:lstStyle/>
        <a:p>
          <a:pPr rtl="0"/>
          <a:r>
            <a:rPr lang="en-US" sz="2800" b="0" dirty="0"/>
            <a:t>Regulation of Real Property Interests</a:t>
          </a:r>
        </a:p>
      </dgm:t>
    </dgm:pt>
    <dgm:pt modelId="{24FBC7C8-0BED-4B83-BBA6-9249B0477FC8}" type="parTrans" cxnId="{3FD48634-FCDE-405E-8D82-7B93AAA33393}">
      <dgm:prSet/>
      <dgm:spPr/>
      <dgm:t>
        <a:bodyPr/>
        <a:lstStyle/>
        <a:p>
          <a:endParaRPr lang="en-US" sz="1050" b="0"/>
        </a:p>
      </dgm:t>
    </dgm:pt>
    <dgm:pt modelId="{E2AF08BB-4A28-4C57-8AF4-1A021ED7BB1C}" type="sibTrans" cxnId="{3FD48634-FCDE-405E-8D82-7B93AAA33393}">
      <dgm:prSet/>
      <dgm:spPr/>
      <dgm:t>
        <a:bodyPr/>
        <a:lstStyle/>
        <a:p>
          <a:endParaRPr lang="en-US" sz="1050" b="0"/>
        </a:p>
      </dgm:t>
    </dgm:pt>
    <dgm:pt modelId="{61E18645-9A1E-41BA-8952-7654E9D4A096}" type="pres">
      <dgm:prSet presAssocID="{420FE836-15B6-40BC-9F25-40BD8E0A5E39}" presName="linear" presStyleCnt="0">
        <dgm:presLayoutVars>
          <dgm:animLvl val="lvl"/>
          <dgm:resizeHandles val="exact"/>
        </dgm:presLayoutVars>
      </dgm:prSet>
      <dgm:spPr/>
    </dgm:pt>
    <dgm:pt modelId="{F8657375-F6AF-454D-8B1A-A71022EE2F15}" type="pres">
      <dgm:prSet presAssocID="{6819D456-DB70-4462-A4D0-E01F8287C35C}" presName="parentText" presStyleLbl="node1" presStyleIdx="0" presStyleCnt="3" custScaleY="71099" custLinFactNeighborX="0" custLinFactNeighborY="-7057">
        <dgm:presLayoutVars>
          <dgm:chMax val="0"/>
          <dgm:bulletEnabled val="1"/>
        </dgm:presLayoutVars>
      </dgm:prSet>
      <dgm:spPr/>
    </dgm:pt>
    <dgm:pt modelId="{2A581299-9EDE-4CC3-99DE-E79BADEB3DD9}" type="pres">
      <dgm:prSet presAssocID="{F3E52BA5-DA72-4BE0-AF40-A1E55ABEF272}" presName="spacer" presStyleCnt="0"/>
      <dgm:spPr/>
    </dgm:pt>
    <dgm:pt modelId="{729E865C-C959-4C6D-ACFD-59365EF66CF4}" type="pres">
      <dgm:prSet presAssocID="{70F7E134-4241-46CC-9E07-8BCD374BEDF8}" presName="parentText" presStyleLbl="node1" presStyleIdx="1" presStyleCnt="3" custScaleY="76103" custLinFactNeighborX="0" custLinFactNeighborY="-90150">
        <dgm:presLayoutVars>
          <dgm:chMax val="0"/>
          <dgm:bulletEnabled val="1"/>
        </dgm:presLayoutVars>
      </dgm:prSet>
      <dgm:spPr/>
    </dgm:pt>
    <dgm:pt modelId="{1FC0611F-1498-44EF-87D2-10B5AEF5078C}" type="pres">
      <dgm:prSet presAssocID="{FCEA33B8-74C0-498E-AE28-490095D958CC}" presName="spacer" presStyleCnt="0"/>
      <dgm:spPr/>
    </dgm:pt>
    <dgm:pt modelId="{F99286B5-CEF4-4F53-9B7A-BEF2212F4A8F}" type="pres">
      <dgm:prSet presAssocID="{4288A259-7C33-44D0-9105-824F97ECEBE9}" presName="parentText" presStyleLbl="node1" presStyleIdx="2" presStyleCnt="3" custScaleY="82471" custLinFactY="-13091" custLinFactNeighborX="0" custLinFactNeighborY="-100000">
        <dgm:presLayoutVars>
          <dgm:chMax val="0"/>
          <dgm:bulletEnabled val="1"/>
        </dgm:presLayoutVars>
      </dgm:prSet>
      <dgm:spPr/>
    </dgm:pt>
  </dgm:ptLst>
  <dgm:cxnLst>
    <dgm:cxn modelId="{9837C111-AB00-4A16-A20A-DF56878AC117}" type="presOf" srcId="{6819D456-DB70-4462-A4D0-E01F8287C35C}" destId="{F8657375-F6AF-454D-8B1A-A71022EE2F15}" srcOrd="0" destOrd="0" presId="urn:microsoft.com/office/officeart/2005/8/layout/vList2"/>
    <dgm:cxn modelId="{0B677426-A96D-4FFF-B10F-975EE69BEEC5}" type="presOf" srcId="{420FE836-15B6-40BC-9F25-40BD8E0A5E39}" destId="{61E18645-9A1E-41BA-8952-7654E9D4A096}" srcOrd="0" destOrd="0" presId="urn:microsoft.com/office/officeart/2005/8/layout/vList2"/>
    <dgm:cxn modelId="{82C6D52C-3FD3-4957-97F0-5B0FAA5FBF02}" type="presOf" srcId="{4288A259-7C33-44D0-9105-824F97ECEBE9}" destId="{F99286B5-CEF4-4F53-9B7A-BEF2212F4A8F}" srcOrd="0" destOrd="0" presId="urn:microsoft.com/office/officeart/2005/8/layout/vList2"/>
    <dgm:cxn modelId="{3FD48634-FCDE-405E-8D82-7B93AAA33393}" srcId="{420FE836-15B6-40BC-9F25-40BD8E0A5E39}" destId="{4288A259-7C33-44D0-9105-824F97ECEBE9}" srcOrd="2" destOrd="0" parTransId="{24FBC7C8-0BED-4B83-BBA6-9249B0477FC8}" sibTransId="{E2AF08BB-4A28-4C57-8AF4-1A021ED7BB1C}"/>
    <dgm:cxn modelId="{0D293239-A363-4812-93E6-E947FFB82200}" srcId="{420FE836-15B6-40BC-9F25-40BD8E0A5E39}" destId="{70F7E134-4241-46CC-9E07-8BCD374BEDF8}" srcOrd="1" destOrd="0" parTransId="{F9B15AE6-41BF-4984-ABA1-7075AA40B918}" sibTransId="{FCEA33B8-74C0-498E-AE28-490095D958CC}"/>
    <dgm:cxn modelId="{3B503D80-80B1-40E2-B976-86E41577AFA4}" srcId="{420FE836-15B6-40BC-9F25-40BD8E0A5E39}" destId="{6819D456-DB70-4462-A4D0-E01F8287C35C}" srcOrd="0" destOrd="0" parTransId="{CE13EFAF-1AD5-44BF-A9C3-2B220F65A704}" sibTransId="{F3E52BA5-DA72-4BE0-AF40-A1E55ABEF272}"/>
    <dgm:cxn modelId="{583DC2E1-0189-457C-A9FB-610E3B209FB4}" type="presOf" srcId="{70F7E134-4241-46CC-9E07-8BCD374BEDF8}" destId="{729E865C-C959-4C6D-ACFD-59365EF66CF4}" srcOrd="0" destOrd="0" presId="urn:microsoft.com/office/officeart/2005/8/layout/vList2"/>
    <dgm:cxn modelId="{6C302D0B-3AE2-4D44-A1DD-926119D7FE55}" type="presParOf" srcId="{61E18645-9A1E-41BA-8952-7654E9D4A096}" destId="{F8657375-F6AF-454D-8B1A-A71022EE2F15}" srcOrd="0" destOrd="0" presId="urn:microsoft.com/office/officeart/2005/8/layout/vList2"/>
    <dgm:cxn modelId="{DB6AD247-E09F-4CDC-AFF8-4D74F64A8D36}" type="presParOf" srcId="{61E18645-9A1E-41BA-8952-7654E9D4A096}" destId="{2A581299-9EDE-4CC3-99DE-E79BADEB3DD9}" srcOrd="1" destOrd="0" presId="urn:microsoft.com/office/officeart/2005/8/layout/vList2"/>
    <dgm:cxn modelId="{437BD354-B3B1-4BFE-B4E2-47252309F692}" type="presParOf" srcId="{61E18645-9A1E-41BA-8952-7654E9D4A096}" destId="{729E865C-C959-4C6D-ACFD-59365EF66CF4}" srcOrd="2" destOrd="0" presId="urn:microsoft.com/office/officeart/2005/8/layout/vList2"/>
    <dgm:cxn modelId="{EE1579D3-3F0E-4FFA-9D78-D132FF109B41}" type="presParOf" srcId="{61E18645-9A1E-41BA-8952-7654E9D4A096}" destId="{1FC0611F-1498-44EF-87D2-10B5AEF5078C}" srcOrd="3" destOrd="0" presId="urn:microsoft.com/office/officeart/2005/8/layout/vList2"/>
    <dgm:cxn modelId="{481738C5-070B-40EF-A359-1111EB1C4423}" type="presParOf" srcId="{61E18645-9A1E-41BA-8952-7654E9D4A096}" destId="{F99286B5-CEF4-4F53-9B7A-BEF2212F4A8F}" srcOrd="4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8657375-F6AF-454D-8B1A-A71022EE2F15}">
      <dsp:nvSpPr>
        <dsp:cNvPr id="0" name=""/>
        <dsp:cNvSpPr/>
      </dsp:nvSpPr>
      <dsp:spPr>
        <a:xfrm>
          <a:off x="0" y="0"/>
          <a:ext cx="6286502" cy="825203"/>
        </a:xfrm>
        <a:prstGeom prst="roundRect">
          <a:avLst/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l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b="0" kern="1200" dirty="0"/>
            <a:t>Real Estate as Property</a:t>
          </a:r>
        </a:p>
      </dsp:txBody>
      <dsp:txXfrm>
        <a:off x="40283" y="40283"/>
        <a:ext cx="6205936" cy="744637"/>
      </dsp:txXfrm>
    </dsp:sp>
    <dsp:sp modelId="{729E865C-C959-4C6D-ACFD-59365EF66CF4}">
      <dsp:nvSpPr>
        <dsp:cNvPr id="0" name=""/>
        <dsp:cNvSpPr/>
      </dsp:nvSpPr>
      <dsp:spPr>
        <a:xfrm>
          <a:off x="0" y="850494"/>
          <a:ext cx="6286502" cy="883281"/>
        </a:xfrm>
        <a:prstGeom prst="roundRect">
          <a:avLst/>
        </a:prstGeom>
        <a:solidFill>
          <a:schemeClr val="accent1">
            <a:shade val="80000"/>
            <a:hueOff val="0"/>
            <a:satOff val="-41115"/>
            <a:lumOff val="20662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l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b="0" kern="1200" dirty="0"/>
            <a:t>Real Versus Personal Property</a:t>
          </a:r>
        </a:p>
      </dsp:txBody>
      <dsp:txXfrm>
        <a:off x="43118" y="893612"/>
        <a:ext cx="6200266" cy="797045"/>
      </dsp:txXfrm>
    </dsp:sp>
    <dsp:sp modelId="{F99286B5-CEF4-4F53-9B7A-BEF2212F4A8F}">
      <dsp:nvSpPr>
        <dsp:cNvPr id="0" name=""/>
        <dsp:cNvSpPr/>
      </dsp:nvSpPr>
      <dsp:spPr>
        <a:xfrm>
          <a:off x="0" y="1742809"/>
          <a:ext cx="6286502" cy="957191"/>
        </a:xfrm>
        <a:prstGeom prst="roundRect">
          <a:avLst/>
        </a:prstGeom>
        <a:solidFill>
          <a:schemeClr val="accent1">
            <a:shade val="80000"/>
            <a:hueOff val="0"/>
            <a:satOff val="-82230"/>
            <a:lumOff val="41323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l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b="0" kern="1200" dirty="0"/>
            <a:t>Regulation of Real Property Interests</a:t>
          </a:r>
        </a:p>
      </dsp:txBody>
      <dsp:txXfrm>
        <a:off x="46726" y="1789535"/>
        <a:ext cx="6193050" cy="86373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0270060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7739" cy="469424"/>
          </a:xfrm>
          <a:prstGeom prst="rect">
            <a:avLst/>
          </a:prstGeom>
        </p:spPr>
        <p:txBody>
          <a:bodyPr vert="horz" lIns="94229" tIns="47114" rIns="94229" bIns="47114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023092" y="0"/>
            <a:ext cx="3077739" cy="469424"/>
          </a:xfrm>
          <a:prstGeom prst="rect">
            <a:avLst/>
          </a:prstGeom>
        </p:spPr>
        <p:txBody>
          <a:bodyPr vert="horz" lIns="94229" tIns="47114" rIns="94229" bIns="47114" rtlCol="0"/>
          <a:lstStyle>
            <a:lvl1pPr algn="r">
              <a:defRPr sz="1200"/>
            </a:lvl1pPr>
          </a:lstStyle>
          <a:p>
            <a:fld id="{C23C084C-0B13-45B2-9A35-52F2113029EB}" type="datetimeFigureOut">
              <a:rPr lang="en-US" smtClean="0"/>
              <a:t>4/27/2023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204913" y="704850"/>
            <a:ext cx="4692650" cy="35194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4229" tIns="47114" rIns="94229" bIns="47114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10248" y="4459526"/>
            <a:ext cx="5681980" cy="4224814"/>
          </a:xfrm>
          <a:prstGeom prst="rect">
            <a:avLst/>
          </a:prstGeom>
        </p:spPr>
        <p:txBody>
          <a:bodyPr vert="horz" lIns="94229" tIns="47114" rIns="94229" bIns="47114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917422"/>
            <a:ext cx="3077739" cy="469424"/>
          </a:xfrm>
          <a:prstGeom prst="rect">
            <a:avLst/>
          </a:prstGeom>
        </p:spPr>
        <p:txBody>
          <a:bodyPr vert="horz" lIns="94229" tIns="47114" rIns="94229" bIns="47114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023092" y="8917422"/>
            <a:ext cx="3077739" cy="469424"/>
          </a:xfrm>
          <a:prstGeom prst="rect">
            <a:avLst/>
          </a:prstGeom>
        </p:spPr>
        <p:txBody>
          <a:bodyPr vert="horz" lIns="94229" tIns="47114" rIns="94229" bIns="47114" rtlCol="0" anchor="b"/>
          <a:lstStyle>
            <a:lvl1pPr algn="r">
              <a:defRPr sz="1200"/>
            </a:lvl1pPr>
          </a:lstStyle>
          <a:p>
            <a:fld id="{9E2E816B-E8DA-4F74-9CA4-C1F5DA3A38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15953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i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6628935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56595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56595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56595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56595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56595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56595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56595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4593973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56595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56595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56595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56595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56595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56595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56595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56595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56595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56595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5659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/>
              <a:t>4/27/2023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99416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/>
              <a:t>4/27/2023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20508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/>
              <a:t>4/27/2023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074666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4/27/2023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78372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4/27/2023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098746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4/27/2023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104142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4/27/2023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06137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4/27/2023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437446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4/27/2023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93217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4/27/2023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969194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4/27/2023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88409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/>
              <a:t>4/27/2023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669309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4/27/2023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247911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4/27/2023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629386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4/27/2023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3981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/>
              <a:t>4/27/2023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50411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/>
              <a:t>4/27/2023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39670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/>
              <a:t>4/27/2023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7851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/>
              <a:t>4/27/2023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66016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/>
              <a:t>4/27/2023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51392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/>
              <a:t>4/27/2023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80160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/>
              <a:t>4/27/2023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03347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9BCBFDD-9D5D-4289-98E9-E2BCA7B5C84E}" type="datetimeFigureOut">
              <a:rPr lang="en-US" smtClean="0"/>
              <a:t>4/27/2023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25BEE0-F6B9-444B-8EBF-1590106FD6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53725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9BCBFDD-9D5D-4289-98E9-E2BCA7B5C84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4/27/2023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25BEE0-F6B9-444B-8EBF-1590106FD64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38161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1.jpeg"/><Relationship Id="rId7" Type="http://schemas.openxmlformats.org/officeDocument/2006/relationships/diagramColors" Target="../diagrams/colors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2825" y="-2"/>
            <a:ext cx="9144001" cy="6858000"/>
          </a:xfrm>
          <a:prstGeom prst="rect">
            <a:avLst/>
          </a:prstGeom>
          <a:solidFill>
            <a:schemeClr val="accent2">
              <a:lumMod val="50000"/>
              <a:alpha val="42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457199" y="537256"/>
            <a:ext cx="8229600" cy="639762"/>
          </a:xfrm>
        </p:spPr>
        <p:txBody>
          <a:bodyPr>
            <a:noAutofit/>
          </a:bodyPr>
          <a:lstStyle/>
          <a:p>
            <a:r>
              <a:rPr lang="en-US" b="1" dirty="0">
                <a:solidFill>
                  <a:schemeClr val="bg1"/>
                </a:solidFill>
              </a:rPr>
              <a:t>Unit 2: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b="1" dirty="0">
                <a:solidFill>
                  <a:schemeClr val="bg1"/>
                </a:solidFill>
              </a:rPr>
              <a:t>RIGHTS IN REAL ESTATE</a:t>
            </a:r>
            <a:endParaRPr lang="en-US" dirty="0">
              <a:solidFill>
                <a:schemeClr val="bg1"/>
              </a:solidFill>
            </a:endParaRPr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</p:nvPr>
        </p:nvGraphicFramePr>
        <p:xfrm>
          <a:off x="1428747" y="1909897"/>
          <a:ext cx="6286502" cy="303820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228598" y="6416040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+mj-lt"/>
                        </a:rPr>
                        <a:t>© Performance Programs Company              Principles of Real Estate Practice     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+mj-lt"/>
                        </a:rPr>
                        <a:t>      # 2  Rights in Real Estate         Slide 2-1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  <a:latin typeface="+mj-lt"/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4562072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273050"/>
            <a:ext cx="1828799" cy="1631950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br>
              <a:rPr lang="en-US" sz="2400" dirty="0"/>
            </a:br>
            <a:r>
              <a:rPr lang="en-US" sz="2400" dirty="0"/>
              <a:t># 2:</a:t>
            </a:r>
            <a:br>
              <a:rPr lang="en-US" sz="2400" dirty="0"/>
            </a:br>
            <a:r>
              <a:rPr lang="en-US" sz="2400" dirty="0"/>
              <a:t>Rights in </a:t>
            </a:r>
            <a:br>
              <a:rPr lang="en-US" sz="2400" dirty="0"/>
            </a:br>
            <a:r>
              <a:rPr lang="en-US" sz="2400" dirty="0"/>
              <a:t>Real Estate</a:t>
            </a:r>
            <a:br>
              <a:rPr lang="en-US" sz="2400" dirty="0"/>
            </a:br>
            <a:br>
              <a:rPr lang="en-US" sz="1800" dirty="0"/>
            </a:br>
            <a:br>
              <a:rPr lang="en-US" sz="1800" dirty="0"/>
            </a:br>
            <a:endParaRPr lang="en-US" sz="18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362200" y="273050"/>
            <a:ext cx="6324600" cy="6127750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sz="1600" b="1" dirty="0">
              <a:solidFill>
                <a:srgbClr val="00B0F0"/>
              </a:solidFill>
            </a:endParaRPr>
          </a:p>
          <a:p>
            <a:pPr marL="0" lv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Real Estate As Property</a:t>
            </a:r>
          </a:p>
          <a:p>
            <a:pPr marL="0" indent="0">
              <a:buNone/>
            </a:pPr>
            <a:endParaRPr lang="en-US" sz="2400" dirty="0"/>
          </a:p>
          <a:p>
            <a:pPr marL="400050" lvl="1" indent="0">
              <a:buNone/>
            </a:pPr>
            <a:r>
              <a:rPr lang="en-US" sz="2400" b="1" dirty="0"/>
              <a:t>Water rights</a:t>
            </a:r>
          </a:p>
          <a:p>
            <a:pPr marL="400050" lvl="1" indent="0">
              <a:buNone/>
            </a:pPr>
            <a:endParaRPr lang="en-US" sz="2400" b="1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Doctrine of Prior Appropriation</a:t>
            </a:r>
            <a:br>
              <a:rPr lang="en-US" sz="2400" dirty="0"/>
            </a:br>
            <a:endParaRPr lang="en-US" sz="2400" dirty="0"/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State controls water usage</a:t>
            </a:r>
            <a:br>
              <a:rPr lang="en-US" dirty="0"/>
            </a:br>
            <a:endParaRPr lang="en-US" dirty="0"/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Grants usage permits</a:t>
            </a:r>
            <a:br>
              <a:rPr lang="en-US" dirty="0"/>
            </a:br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304801" y="1600200"/>
            <a:ext cx="1904999" cy="2286000"/>
          </a:xfrm>
          <a:noFill/>
        </p:spPr>
        <p:txBody>
          <a:bodyPr>
            <a:normAutofit/>
          </a:bodyPr>
          <a:lstStyle/>
          <a:p>
            <a:endParaRPr lang="en-US" sz="1200" b="1" dirty="0">
              <a:solidFill>
                <a:srgbClr val="FF0000"/>
              </a:solidFill>
            </a:endParaRPr>
          </a:p>
          <a:p>
            <a:r>
              <a:rPr lang="en-US" b="1" dirty="0">
                <a:solidFill>
                  <a:srgbClr val="FF0000"/>
                </a:solidFill>
              </a:rPr>
              <a:t>Real Estate as Property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/>
              <a:t>Real Versus Personal Property</a:t>
            </a:r>
          </a:p>
          <a:p>
            <a:endParaRPr lang="en-US" b="1" dirty="0"/>
          </a:p>
          <a:p>
            <a:r>
              <a:rPr lang="en-US" b="1" dirty="0"/>
              <a:t>Regulation of Real Property Interests</a:t>
            </a:r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2209800" y="381000"/>
            <a:ext cx="0" cy="35052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6764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228600" y="6540948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      Principles of Real Estate Practice        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    # 2  Rights in Real Estate             Slide 2-10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1576623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273050"/>
            <a:ext cx="1828799" cy="1631950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br>
              <a:rPr lang="en-US" sz="2400" dirty="0"/>
            </a:br>
            <a:r>
              <a:rPr lang="en-US" sz="2400" dirty="0"/>
              <a:t># 2:</a:t>
            </a:r>
            <a:br>
              <a:rPr lang="en-US" sz="2400" dirty="0"/>
            </a:br>
            <a:r>
              <a:rPr lang="en-US" sz="2400" dirty="0"/>
              <a:t>Rights in </a:t>
            </a:r>
            <a:br>
              <a:rPr lang="en-US" sz="2400" dirty="0"/>
            </a:br>
            <a:r>
              <a:rPr lang="en-US" sz="2400" dirty="0"/>
              <a:t>Real Estate</a:t>
            </a:r>
            <a:br>
              <a:rPr lang="en-US" sz="2400" dirty="0"/>
            </a:br>
            <a:br>
              <a:rPr lang="en-US" sz="1800" dirty="0"/>
            </a:br>
            <a:br>
              <a:rPr lang="en-US" sz="1800" dirty="0"/>
            </a:br>
            <a:endParaRPr lang="en-US" sz="18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362200" y="273050"/>
            <a:ext cx="6324600" cy="6203950"/>
          </a:xfrm>
        </p:spPr>
        <p:txBody>
          <a:bodyPr>
            <a:normAutofit/>
          </a:bodyPr>
          <a:lstStyle/>
          <a:p>
            <a:pPr marL="0" lvl="0" indent="0">
              <a:buNone/>
            </a:pPr>
            <a:endParaRPr lang="en-US" sz="2400" b="1" dirty="0">
              <a:solidFill>
                <a:srgbClr val="FF0000"/>
              </a:solidFill>
            </a:endParaRPr>
          </a:p>
          <a:p>
            <a:pPr marL="0" lv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Real Estate As Property</a:t>
            </a:r>
          </a:p>
          <a:p>
            <a:pPr marL="0" indent="0">
              <a:buNone/>
            </a:pPr>
            <a:endParaRPr lang="en-US" sz="2400" dirty="0"/>
          </a:p>
          <a:p>
            <a:pPr marL="400050" lvl="1" indent="0">
              <a:buNone/>
            </a:pPr>
            <a:r>
              <a:rPr lang="en-US" sz="2400" b="1" dirty="0"/>
              <a:t>Water rights: littoral and riparian </a:t>
            </a:r>
          </a:p>
          <a:p>
            <a:pPr marL="400050" lvl="1" indent="0">
              <a:buNone/>
            </a:pPr>
            <a:endParaRPr lang="en-US" sz="2400" b="1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b="1" dirty="0"/>
              <a:t>Littoral rights</a:t>
            </a:r>
            <a:br>
              <a:rPr lang="en-US" sz="2400" b="1" dirty="0"/>
            </a:br>
            <a:endParaRPr lang="en-US" sz="2400" b="1" dirty="0"/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Applies to </a:t>
            </a:r>
            <a:r>
              <a:rPr lang="en-US" b="1" dirty="0"/>
              <a:t>seas &amp; lakes</a:t>
            </a:r>
            <a:br>
              <a:rPr lang="en-US" dirty="0"/>
            </a:br>
            <a:endParaRPr lang="en-US" dirty="0"/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Abutting property owners </a:t>
            </a:r>
            <a:r>
              <a:rPr lang="en-US" b="1" dirty="0"/>
              <a:t>own</a:t>
            </a:r>
            <a:r>
              <a:rPr lang="en-US" dirty="0"/>
              <a:t> land </a:t>
            </a:r>
            <a:r>
              <a:rPr lang="en-US" b="1" dirty="0"/>
              <a:t>to high water mark</a:t>
            </a:r>
            <a:r>
              <a:rPr lang="en-US" dirty="0"/>
              <a:t> of shoreline</a:t>
            </a:r>
            <a:br>
              <a:rPr lang="en-US" dirty="0"/>
            </a:br>
            <a:endParaRPr lang="en-US" b="1" dirty="0"/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State owns underlying land</a:t>
            </a:r>
          </a:p>
          <a:p>
            <a:pPr marL="400050" lvl="1" indent="0">
              <a:buNone/>
            </a:pPr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304801" y="1600200"/>
            <a:ext cx="1904999" cy="2286000"/>
          </a:xfrm>
          <a:noFill/>
        </p:spPr>
        <p:txBody>
          <a:bodyPr>
            <a:normAutofit/>
          </a:bodyPr>
          <a:lstStyle/>
          <a:p>
            <a:endParaRPr lang="en-US" sz="1200" b="1" dirty="0">
              <a:solidFill>
                <a:srgbClr val="FF0000"/>
              </a:solidFill>
            </a:endParaRPr>
          </a:p>
          <a:p>
            <a:r>
              <a:rPr lang="en-US" b="1" dirty="0">
                <a:solidFill>
                  <a:srgbClr val="FF0000"/>
                </a:solidFill>
              </a:rPr>
              <a:t>Real Estate as Property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/>
              <a:t>Real Versus Personal Property</a:t>
            </a:r>
          </a:p>
          <a:p>
            <a:endParaRPr lang="en-US" b="1" dirty="0"/>
          </a:p>
          <a:p>
            <a:r>
              <a:rPr lang="en-US" b="1" dirty="0"/>
              <a:t>Regulation of Real Property Interests</a:t>
            </a:r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2209800" y="381000"/>
            <a:ext cx="0" cy="35052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6764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228600" y="6540948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      Principles of Real Estate Practice        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    # 2  Rights in Real Estate             Slide 2-11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9250742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273050"/>
            <a:ext cx="1828799" cy="1631950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br>
              <a:rPr lang="en-US" sz="2400" dirty="0"/>
            </a:br>
            <a:r>
              <a:rPr lang="en-US" sz="2400" dirty="0"/>
              <a:t># 2:</a:t>
            </a:r>
            <a:br>
              <a:rPr lang="en-US" sz="2400" dirty="0"/>
            </a:br>
            <a:r>
              <a:rPr lang="en-US" sz="2400" dirty="0"/>
              <a:t>Rights in </a:t>
            </a:r>
            <a:br>
              <a:rPr lang="en-US" sz="2400" dirty="0"/>
            </a:br>
            <a:r>
              <a:rPr lang="en-US" sz="2400" dirty="0"/>
              <a:t>Real Estate</a:t>
            </a:r>
            <a:br>
              <a:rPr lang="en-US" sz="2400" dirty="0"/>
            </a:br>
            <a:br>
              <a:rPr lang="en-US" sz="1800" dirty="0"/>
            </a:br>
            <a:br>
              <a:rPr lang="en-US" sz="1800" dirty="0"/>
            </a:br>
            <a:endParaRPr lang="en-US" sz="18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362200" y="273050"/>
            <a:ext cx="6324600" cy="6203950"/>
          </a:xfrm>
        </p:spPr>
        <p:txBody>
          <a:bodyPr>
            <a:normAutofit lnSpcReduction="10000"/>
          </a:bodyPr>
          <a:lstStyle/>
          <a:p>
            <a:pPr marL="0" lv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Real Estate As Property</a:t>
            </a:r>
          </a:p>
          <a:p>
            <a:pPr marL="0" indent="0">
              <a:buNone/>
            </a:pPr>
            <a:endParaRPr lang="en-US" sz="2400" dirty="0"/>
          </a:p>
          <a:p>
            <a:pPr marL="400050" lvl="1" indent="0">
              <a:buNone/>
            </a:pPr>
            <a:r>
              <a:rPr lang="en-US" sz="2400" b="1" dirty="0"/>
              <a:t>Water rights: littoral and riparian (cont.)</a:t>
            </a:r>
          </a:p>
          <a:p>
            <a:pPr marL="400050" lvl="1" indent="0">
              <a:buNone/>
            </a:pPr>
            <a:endParaRPr lang="en-US" sz="2400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b="1" dirty="0"/>
              <a:t>Riparian rights </a:t>
            </a:r>
            <a:r>
              <a:rPr lang="en-US" sz="2400" dirty="0"/>
              <a:t> 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Applies to </a:t>
            </a:r>
            <a:r>
              <a:rPr lang="en-US" b="1" dirty="0"/>
              <a:t>rivers &amp; streams</a:t>
            </a:r>
            <a:br>
              <a:rPr lang="en-US" b="1" dirty="0"/>
            </a:br>
            <a:endParaRPr lang="en-US" b="1" dirty="0"/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If </a:t>
            </a:r>
            <a:r>
              <a:rPr lang="en-US" b="1" dirty="0"/>
              <a:t>navigable</a:t>
            </a:r>
            <a:r>
              <a:rPr lang="en-US" dirty="0"/>
              <a:t>: </a:t>
            </a:r>
          </a:p>
          <a:p>
            <a:pPr lvl="3" indent="-342900">
              <a:buFont typeface="Wingdings" panose="05000000000000000000" pitchFamily="2" charset="2"/>
              <a:buChar char="§"/>
            </a:pPr>
            <a:r>
              <a:rPr lang="en-US" sz="2400" dirty="0"/>
              <a:t>abutting property owners own land to water's edge; state owns underlying land;</a:t>
            </a:r>
            <a:br>
              <a:rPr lang="en-US" sz="2400" dirty="0"/>
            </a:br>
            <a:endParaRPr lang="en-US" sz="2400" dirty="0"/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If </a:t>
            </a:r>
            <a:r>
              <a:rPr lang="en-US" b="1" dirty="0"/>
              <a:t>non-navigable</a:t>
            </a:r>
            <a:r>
              <a:rPr lang="en-US" dirty="0"/>
              <a:t>, </a:t>
            </a:r>
          </a:p>
          <a:p>
            <a:pPr lvl="3" indent="-342900">
              <a:buFont typeface="Wingdings" panose="05000000000000000000" pitchFamily="2" charset="2"/>
              <a:buChar char="§"/>
            </a:pPr>
            <a:r>
              <a:rPr lang="en-US" sz="2400" dirty="0"/>
              <a:t>owner owns land to midpoint of waterway</a:t>
            </a:r>
          </a:p>
          <a:p>
            <a:pPr marL="400050" lvl="1" indent="0">
              <a:buNone/>
            </a:pPr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304801" y="1600200"/>
            <a:ext cx="1904999" cy="2286000"/>
          </a:xfrm>
          <a:noFill/>
        </p:spPr>
        <p:txBody>
          <a:bodyPr>
            <a:normAutofit/>
          </a:bodyPr>
          <a:lstStyle/>
          <a:p>
            <a:endParaRPr lang="en-US" sz="1200" b="1" dirty="0">
              <a:solidFill>
                <a:srgbClr val="FF0000"/>
              </a:solidFill>
            </a:endParaRPr>
          </a:p>
          <a:p>
            <a:r>
              <a:rPr lang="en-US" b="1" dirty="0">
                <a:solidFill>
                  <a:srgbClr val="FF0000"/>
                </a:solidFill>
              </a:rPr>
              <a:t>Real Estate as Property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/>
              <a:t>Real Versus Personal Property</a:t>
            </a:r>
          </a:p>
          <a:p>
            <a:endParaRPr lang="en-US" b="1" dirty="0"/>
          </a:p>
          <a:p>
            <a:r>
              <a:rPr lang="en-US" b="1" dirty="0"/>
              <a:t>Regulation of Real Property Interests</a:t>
            </a:r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2209800" y="381000"/>
            <a:ext cx="0" cy="35052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6764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228600" y="6540948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      Principles of Real Estate Practice        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    # 2  Rights in Real Estate             Slide 2-12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7065993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273050"/>
            <a:ext cx="1828799" cy="1631950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br>
              <a:rPr lang="en-US" sz="2400" dirty="0"/>
            </a:br>
            <a:r>
              <a:rPr lang="en-US" sz="2400" dirty="0"/>
              <a:t># 2:</a:t>
            </a:r>
            <a:br>
              <a:rPr lang="en-US" sz="2400" dirty="0"/>
            </a:br>
            <a:r>
              <a:rPr lang="en-US" sz="2400" dirty="0"/>
              <a:t>Rights in </a:t>
            </a:r>
            <a:br>
              <a:rPr lang="en-US" sz="2400" dirty="0"/>
            </a:br>
            <a:r>
              <a:rPr lang="en-US" sz="2400" dirty="0"/>
              <a:t>Real Estate</a:t>
            </a:r>
            <a:br>
              <a:rPr lang="en-US" sz="2400" dirty="0"/>
            </a:br>
            <a:br>
              <a:rPr lang="en-US" sz="1800" dirty="0"/>
            </a:br>
            <a:br>
              <a:rPr lang="en-US" sz="1800" dirty="0"/>
            </a:br>
            <a:endParaRPr lang="en-US" sz="18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362200" y="273050"/>
            <a:ext cx="6324600" cy="5958939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sz="1600" b="1" dirty="0">
              <a:solidFill>
                <a:srgbClr val="00B0F0"/>
              </a:solidFill>
            </a:endParaRPr>
          </a:p>
          <a:p>
            <a:pPr marL="0" lv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Real Estate As Property</a:t>
            </a:r>
          </a:p>
          <a:p>
            <a:pPr marL="0" indent="0">
              <a:buNone/>
            </a:pPr>
            <a:endParaRPr lang="en-US" sz="2000" dirty="0"/>
          </a:p>
          <a:p>
            <a:pPr marL="400050" lvl="1" indent="0">
              <a:buNone/>
            </a:pPr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304801" y="1600200"/>
            <a:ext cx="1904999" cy="2362200"/>
          </a:xfrm>
          <a:noFill/>
        </p:spPr>
        <p:txBody>
          <a:bodyPr>
            <a:normAutofit/>
          </a:bodyPr>
          <a:lstStyle/>
          <a:p>
            <a:endParaRPr lang="en-US" sz="1200" b="1" dirty="0">
              <a:solidFill>
                <a:srgbClr val="FF0000"/>
              </a:solidFill>
            </a:endParaRPr>
          </a:p>
          <a:p>
            <a:r>
              <a:rPr lang="en-US" b="1" dirty="0">
                <a:solidFill>
                  <a:srgbClr val="FF0000"/>
                </a:solidFill>
              </a:rPr>
              <a:t>Real Estate as Property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/>
              <a:t>Real Versus Personal Property</a:t>
            </a:r>
          </a:p>
          <a:p>
            <a:endParaRPr lang="en-US" b="1" dirty="0"/>
          </a:p>
          <a:p>
            <a:r>
              <a:rPr lang="en-US" b="1" dirty="0"/>
              <a:t>Regulation of Real Property Interests</a:t>
            </a:r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2209800" y="914400"/>
            <a:ext cx="0" cy="30480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6764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228600" y="6540948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      Principles of Real Estate Practice        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    # 2  Rights in Real Estate             Slide 2-13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9" name="Picture 2" descr="C:\Users\Owner\Documents\PREP\PREP COLLATERALS\VISUAL GRAPHICS\04 riparian and littoral rights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78" b="10851"/>
          <a:stretch/>
        </p:blipFill>
        <p:spPr bwMode="auto">
          <a:xfrm>
            <a:off x="3124200" y="1192236"/>
            <a:ext cx="4965895" cy="5360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8086672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362200" y="273050"/>
            <a:ext cx="6324600" cy="6203950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endParaRPr lang="en-US" sz="1600" b="1" dirty="0">
              <a:solidFill>
                <a:srgbClr val="00B0F0"/>
              </a:solidFill>
            </a:endParaRPr>
          </a:p>
          <a:p>
            <a:pPr mar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Real Versus Personal Property</a:t>
            </a:r>
          </a:p>
          <a:p>
            <a:pPr marL="0" indent="0">
              <a:buNone/>
            </a:pPr>
            <a:endParaRPr lang="en-US" sz="2400" dirty="0"/>
          </a:p>
          <a:p>
            <a:pPr lvl="1" indent="-342900">
              <a:spcBef>
                <a:spcPts val="0"/>
              </a:spcBef>
              <a:buFont typeface="Wingdings" panose="05000000000000000000" pitchFamily="2" charset="2"/>
              <a:buChar char="q"/>
            </a:pPr>
            <a:r>
              <a:rPr lang="en-US" sz="2400" dirty="0"/>
              <a:t>Item is real or personal property depending on "attachment" criterion and other circumstances</a:t>
            </a:r>
          </a:p>
          <a:p>
            <a:pPr marL="400050" lvl="1" indent="0">
              <a:spcBef>
                <a:spcPts val="0"/>
              </a:spcBef>
              <a:buNone/>
            </a:pPr>
            <a:endParaRPr lang="en-US" sz="2400" dirty="0"/>
          </a:p>
          <a:p>
            <a:pPr marL="400050" lvl="1" indent="0">
              <a:spcBef>
                <a:spcPts val="0"/>
              </a:spcBef>
              <a:buNone/>
            </a:pPr>
            <a:r>
              <a:rPr lang="en-US" sz="2400" b="1" dirty="0"/>
              <a:t>Fixtures</a:t>
            </a:r>
          </a:p>
          <a:p>
            <a:pPr lvl="1" indent="-342900">
              <a:spcBef>
                <a:spcPts val="0"/>
              </a:spcBef>
              <a:buFont typeface="Wingdings" panose="05000000000000000000" pitchFamily="2" charset="2"/>
              <a:buChar char="q"/>
            </a:pPr>
            <a:r>
              <a:rPr lang="en-US" sz="2400" dirty="0"/>
              <a:t>Personal property converted to real property by attachment </a:t>
            </a:r>
          </a:p>
          <a:p>
            <a:pPr marL="400050" lvl="1" indent="0">
              <a:spcBef>
                <a:spcPts val="0"/>
              </a:spcBef>
              <a:buNone/>
            </a:pPr>
            <a:endParaRPr lang="en-US" sz="2400" dirty="0"/>
          </a:p>
          <a:p>
            <a:pPr marL="400050" lvl="1" indent="0">
              <a:spcBef>
                <a:spcPts val="0"/>
              </a:spcBef>
              <a:buNone/>
            </a:pPr>
            <a:r>
              <a:rPr lang="en-US" sz="2400" b="1" dirty="0"/>
              <a:t>Differentiation criteria</a:t>
            </a:r>
          </a:p>
          <a:p>
            <a:pPr lvl="1" indent="-342900">
              <a:spcBef>
                <a:spcPts val="0"/>
              </a:spcBef>
              <a:buFont typeface="Wingdings" panose="05000000000000000000" pitchFamily="2" charset="2"/>
              <a:buChar char="q"/>
            </a:pPr>
            <a:r>
              <a:rPr lang="en-US" sz="2400" dirty="0"/>
              <a:t>Intention</a:t>
            </a:r>
          </a:p>
          <a:p>
            <a:pPr lvl="1" indent="-342900">
              <a:spcBef>
                <a:spcPts val="0"/>
              </a:spcBef>
              <a:buFont typeface="Wingdings" panose="05000000000000000000" pitchFamily="2" charset="2"/>
              <a:buChar char="q"/>
            </a:pPr>
            <a:r>
              <a:rPr lang="en-US" sz="2400" dirty="0"/>
              <a:t>Adaptation</a:t>
            </a:r>
          </a:p>
          <a:p>
            <a:pPr lvl="1" indent="-342900">
              <a:spcBef>
                <a:spcPts val="0"/>
              </a:spcBef>
              <a:buFont typeface="Wingdings" panose="05000000000000000000" pitchFamily="2" charset="2"/>
              <a:buChar char="q"/>
            </a:pPr>
            <a:r>
              <a:rPr lang="en-US" sz="2400" dirty="0"/>
              <a:t>Functionality</a:t>
            </a:r>
          </a:p>
          <a:p>
            <a:pPr lvl="1" indent="-342900">
              <a:spcBef>
                <a:spcPts val="0"/>
              </a:spcBef>
              <a:buFont typeface="Wingdings" panose="05000000000000000000" pitchFamily="2" charset="2"/>
              <a:buChar char="q"/>
            </a:pPr>
            <a:r>
              <a:rPr lang="en-US" sz="2400" dirty="0"/>
              <a:t>Relationship of parties</a:t>
            </a:r>
          </a:p>
          <a:p>
            <a:pPr lvl="1" indent="-342900">
              <a:spcBef>
                <a:spcPts val="0"/>
              </a:spcBef>
              <a:buFont typeface="Wingdings" panose="05000000000000000000" pitchFamily="2" charset="2"/>
              <a:buChar char="q"/>
            </a:pPr>
            <a:r>
              <a:rPr lang="en-US" sz="2400" dirty="0"/>
              <a:t>Contract provisions</a:t>
            </a:r>
          </a:p>
          <a:p>
            <a:pPr marL="400050" lvl="1" indent="0">
              <a:buNone/>
            </a:pPr>
            <a:endParaRPr lang="en-US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273050"/>
            <a:ext cx="1828799" cy="1631950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br>
              <a:rPr lang="en-US" sz="2400" dirty="0"/>
            </a:br>
            <a:r>
              <a:rPr lang="en-US" sz="2400" dirty="0"/>
              <a:t># 2:</a:t>
            </a:r>
            <a:br>
              <a:rPr lang="en-US" sz="2400" dirty="0"/>
            </a:br>
            <a:r>
              <a:rPr lang="en-US" sz="2400" dirty="0"/>
              <a:t>Rights in </a:t>
            </a:r>
            <a:br>
              <a:rPr lang="en-US" sz="2400" dirty="0"/>
            </a:br>
            <a:r>
              <a:rPr lang="en-US" sz="2400" dirty="0"/>
              <a:t>Real Estate</a:t>
            </a:r>
            <a:br>
              <a:rPr lang="en-US" sz="2400" dirty="0"/>
            </a:br>
            <a:br>
              <a:rPr lang="en-US" sz="1800" dirty="0"/>
            </a:br>
            <a:br>
              <a:rPr lang="en-US" sz="1800" dirty="0"/>
            </a:br>
            <a:endParaRPr lang="en-US" sz="1800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304801" y="1600200"/>
            <a:ext cx="1904999" cy="2286000"/>
          </a:xfrm>
          <a:noFill/>
        </p:spPr>
        <p:txBody>
          <a:bodyPr>
            <a:normAutofit/>
          </a:bodyPr>
          <a:lstStyle/>
          <a:p>
            <a:endParaRPr lang="en-US" sz="1200" b="1" dirty="0">
              <a:solidFill>
                <a:srgbClr val="FF0000"/>
              </a:solidFill>
            </a:endParaRPr>
          </a:p>
          <a:p>
            <a:r>
              <a:rPr lang="en-US" b="1" dirty="0"/>
              <a:t>Real Estate as Property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>
                <a:solidFill>
                  <a:srgbClr val="FF0000"/>
                </a:solidFill>
              </a:rPr>
              <a:t>Real Versus Personal Property</a:t>
            </a:r>
          </a:p>
          <a:p>
            <a:endParaRPr lang="en-US" b="1" dirty="0"/>
          </a:p>
          <a:p>
            <a:r>
              <a:rPr lang="en-US" b="1" dirty="0"/>
              <a:t>Regulation of Real Property Interests</a:t>
            </a:r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2209800" y="381000"/>
            <a:ext cx="0" cy="35052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6764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228600" y="6540948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      Principles of Real Estate Practice        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    # 2  Rights in Real Estate             Slide 2-14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3556449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362200" y="273050"/>
            <a:ext cx="6324600" cy="612775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Real Versus Personal Property</a:t>
            </a:r>
          </a:p>
          <a:p>
            <a:pPr marL="0" indent="0">
              <a:buNone/>
            </a:pPr>
            <a:endParaRPr lang="en-US" sz="2000" dirty="0"/>
          </a:p>
          <a:p>
            <a:pPr marL="400050" lvl="1" indent="0">
              <a:buNone/>
            </a:pPr>
            <a:endParaRPr lang="en-US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273050"/>
            <a:ext cx="1828799" cy="1631950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br>
              <a:rPr lang="en-US" sz="2400" dirty="0"/>
            </a:br>
            <a:r>
              <a:rPr lang="en-US" sz="2400" dirty="0"/>
              <a:t># 2:</a:t>
            </a:r>
            <a:br>
              <a:rPr lang="en-US" sz="2400" dirty="0"/>
            </a:br>
            <a:r>
              <a:rPr lang="en-US" sz="2400" dirty="0"/>
              <a:t>Rights in </a:t>
            </a:r>
            <a:br>
              <a:rPr lang="en-US" sz="2400" dirty="0"/>
            </a:br>
            <a:r>
              <a:rPr lang="en-US" sz="2400" dirty="0"/>
              <a:t>Real Estate</a:t>
            </a:r>
            <a:br>
              <a:rPr lang="en-US" sz="2400" dirty="0"/>
            </a:br>
            <a:br>
              <a:rPr lang="en-US" sz="1800" dirty="0"/>
            </a:br>
            <a:br>
              <a:rPr lang="en-US" sz="1800" dirty="0"/>
            </a:br>
            <a:endParaRPr lang="en-US" sz="1800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304801" y="1600200"/>
            <a:ext cx="1904999" cy="2286000"/>
          </a:xfrm>
          <a:noFill/>
        </p:spPr>
        <p:txBody>
          <a:bodyPr>
            <a:normAutofit/>
          </a:bodyPr>
          <a:lstStyle/>
          <a:p>
            <a:endParaRPr lang="en-US" sz="1200" b="1" dirty="0">
              <a:solidFill>
                <a:srgbClr val="FF0000"/>
              </a:solidFill>
            </a:endParaRPr>
          </a:p>
          <a:p>
            <a:r>
              <a:rPr lang="en-US" b="1" dirty="0"/>
              <a:t>Real Estate as Property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>
                <a:solidFill>
                  <a:srgbClr val="FF0000"/>
                </a:solidFill>
              </a:rPr>
              <a:t>Real Versus Personal Property</a:t>
            </a:r>
          </a:p>
          <a:p>
            <a:endParaRPr lang="en-US" b="1" dirty="0"/>
          </a:p>
          <a:p>
            <a:r>
              <a:rPr lang="en-US" b="1" dirty="0"/>
              <a:t>Regulation of Real Property Interests</a:t>
            </a:r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2209800" y="381000"/>
            <a:ext cx="0" cy="35052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6764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228600" y="6540948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      Principles of Real Estate Practice        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    # 2  Rights in Real Estate             Slide 2-15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9" name="Picture 2" descr="C:\Users\Owner\Documents\PREP\PREP COLLATERALS\VISUAL GRAPHICS\05 real vs personal property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200" r="3291" b="7022"/>
          <a:stretch/>
        </p:blipFill>
        <p:spPr bwMode="auto">
          <a:xfrm>
            <a:off x="2667000" y="762000"/>
            <a:ext cx="5867400" cy="571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7053258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362200" y="22412"/>
            <a:ext cx="6324600" cy="6378388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sz="1600" b="1" dirty="0">
              <a:solidFill>
                <a:srgbClr val="00B0F0"/>
              </a:solidFill>
            </a:endParaRPr>
          </a:p>
          <a:p>
            <a:pPr mar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Real Versus Personal Property</a:t>
            </a:r>
          </a:p>
          <a:p>
            <a:pPr marL="0" indent="0">
              <a:buNone/>
            </a:pPr>
            <a:endParaRPr lang="en-US" sz="2400" dirty="0"/>
          </a:p>
          <a:p>
            <a:pPr marL="400050" lvl="1" indent="0">
              <a:spcBef>
                <a:spcPts val="0"/>
              </a:spcBef>
              <a:buNone/>
            </a:pPr>
            <a:r>
              <a:rPr lang="en-US" sz="2400" b="1" dirty="0"/>
              <a:t>Trade fixtures</a:t>
            </a:r>
          </a:p>
          <a:p>
            <a:pPr marL="400050" lvl="1" indent="0">
              <a:spcBef>
                <a:spcPts val="0"/>
              </a:spcBef>
              <a:buNone/>
            </a:pPr>
            <a:endParaRPr lang="en-US" sz="2400" b="1" dirty="0"/>
          </a:p>
          <a:p>
            <a:pPr lvl="1" indent="-342900">
              <a:spcBef>
                <a:spcPts val="0"/>
              </a:spcBef>
              <a:buFont typeface="Wingdings" panose="05000000000000000000" pitchFamily="2" charset="2"/>
              <a:buChar char="q"/>
            </a:pPr>
            <a:r>
              <a:rPr lang="en-US" sz="2400" b="1" dirty="0"/>
              <a:t>Personal property </a:t>
            </a:r>
            <a:r>
              <a:rPr lang="en-US" sz="2400" dirty="0"/>
              <a:t>temporarily attached to real estate  to conduct business</a:t>
            </a:r>
          </a:p>
          <a:p>
            <a:pPr lvl="1" indent="-342900">
              <a:spcBef>
                <a:spcPts val="0"/>
              </a:spcBef>
              <a:buFont typeface="Wingdings" panose="05000000000000000000" pitchFamily="2" charset="2"/>
              <a:buChar char="q"/>
            </a:pPr>
            <a:r>
              <a:rPr lang="en-US" sz="2400" dirty="0"/>
              <a:t>Item(s) to be removed at some point</a:t>
            </a:r>
          </a:p>
          <a:p>
            <a:pPr lvl="1" indent="-342900">
              <a:spcBef>
                <a:spcPts val="0"/>
              </a:spcBef>
              <a:buFont typeface="Wingdings" panose="05000000000000000000" pitchFamily="2" charset="2"/>
              <a:buChar char="q"/>
            </a:pPr>
            <a:r>
              <a:rPr lang="en-US" sz="2400" dirty="0"/>
              <a:t>Example: grocery store refrigerators</a:t>
            </a:r>
          </a:p>
          <a:p>
            <a:pPr marL="400050" lvl="1" indent="0">
              <a:spcBef>
                <a:spcPts val="0"/>
              </a:spcBef>
              <a:buNone/>
            </a:pPr>
            <a:endParaRPr lang="en-US" sz="2400" dirty="0"/>
          </a:p>
          <a:p>
            <a:pPr marL="400050" lvl="1" indent="0">
              <a:spcBef>
                <a:spcPts val="0"/>
              </a:spcBef>
              <a:buNone/>
            </a:pPr>
            <a:endParaRPr lang="en-US" sz="2400" b="1" dirty="0"/>
          </a:p>
          <a:p>
            <a:pPr marL="400050" lvl="1" indent="0">
              <a:spcBef>
                <a:spcPts val="0"/>
              </a:spcBef>
              <a:buNone/>
            </a:pPr>
            <a:r>
              <a:rPr lang="en-US" sz="2400" b="1" dirty="0"/>
              <a:t>Emblements</a:t>
            </a:r>
          </a:p>
          <a:p>
            <a:pPr marL="400050" lvl="1" indent="0">
              <a:spcBef>
                <a:spcPts val="0"/>
              </a:spcBef>
              <a:buNone/>
            </a:pPr>
            <a:endParaRPr lang="en-US" sz="2400" b="1" dirty="0"/>
          </a:p>
          <a:p>
            <a:pPr lvl="1" indent="-342900">
              <a:spcBef>
                <a:spcPts val="0"/>
              </a:spcBef>
              <a:buFont typeface="Wingdings" panose="05000000000000000000" pitchFamily="2" charset="2"/>
              <a:buChar char="q"/>
            </a:pPr>
            <a:r>
              <a:rPr lang="en-US" sz="2400" dirty="0"/>
              <a:t>Plants or crops considered </a:t>
            </a:r>
            <a:r>
              <a:rPr lang="en-US" sz="2400" b="1" dirty="0"/>
              <a:t>personal property </a:t>
            </a:r>
            <a:r>
              <a:rPr lang="en-US" sz="2400" dirty="0"/>
              <a:t>since human intervention is necessary for planting, harvesting</a:t>
            </a:r>
          </a:p>
          <a:p>
            <a:pPr marL="400050" lvl="1" indent="0">
              <a:buNone/>
            </a:pPr>
            <a:endParaRPr lang="en-US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273050"/>
            <a:ext cx="1828799" cy="1631950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br>
              <a:rPr lang="en-US" sz="2400" dirty="0"/>
            </a:br>
            <a:r>
              <a:rPr lang="en-US" sz="2400" dirty="0"/>
              <a:t># 2:</a:t>
            </a:r>
            <a:br>
              <a:rPr lang="en-US" sz="2400" dirty="0"/>
            </a:br>
            <a:r>
              <a:rPr lang="en-US" sz="2400" dirty="0"/>
              <a:t>Rights in </a:t>
            </a:r>
            <a:br>
              <a:rPr lang="en-US" sz="2400" dirty="0"/>
            </a:br>
            <a:r>
              <a:rPr lang="en-US" sz="2400" dirty="0"/>
              <a:t>Real Estate</a:t>
            </a:r>
            <a:br>
              <a:rPr lang="en-US" sz="2400" dirty="0"/>
            </a:br>
            <a:br>
              <a:rPr lang="en-US" sz="1800" dirty="0"/>
            </a:br>
            <a:br>
              <a:rPr lang="en-US" sz="1800" dirty="0"/>
            </a:br>
            <a:endParaRPr lang="en-US" sz="1800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304801" y="1600200"/>
            <a:ext cx="1904999" cy="2286000"/>
          </a:xfrm>
          <a:noFill/>
        </p:spPr>
        <p:txBody>
          <a:bodyPr>
            <a:normAutofit/>
          </a:bodyPr>
          <a:lstStyle/>
          <a:p>
            <a:endParaRPr lang="en-US" sz="1200" b="1" dirty="0">
              <a:solidFill>
                <a:srgbClr val="FF0000"/>
              </a:solidFill>
            </a:endParaRPr>
          </a:p>
          <a:p>
            <a:r>
              <a:rPr lang="en-US" b="1" dirty="0"/>
              <a:t>Real Estate as Property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>
                <a:solidFill>
                  <a:srgbClr val="FF0000"/>
                </a:solidFill>
              </a:rPr>
              <a:t>Real Versus Personal Property</a:t>
            </a:r>
          </a:p>
          <a:p>
            <a:endParaRPr lang="en-US" b="1" dirty="0"/>
          </a:p>
          <a:p>
            <a:r>
              <a:rPr lang="en-US" b="1" dirty="0"/>
              <a:t>Regulation of Real Property Interests</a:t>
            </a:r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2209800" y="381000"/>
            <a:ext cx="0" cy="35052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6764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228600" y="6540948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      Principles of Real Estate Practice        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    # 2  Rights in Real Estate             Slide 2-16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5106339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362200" y="22412"/>
            <a:ext cx="6324600" cy="6378388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endParaRPr lang="en-US" sz="1600" b="1" dirty="0">
              <a:solidFill>
                <a:srgbClr val="00B0F0"/>
              </a:solidFill>
            </a:endParaRPr>
          </a:p>
          <a:p>
            <a:pPr mar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Real Versus Personal Property</a:t>
            </a:r>
            <a:endParaRPr lang="en-US" sz="1050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US" sz="1050" dirty="0"/>
          </a:p>
          <a:p>
            <a:pPr marL="400050" lvl="1" indent="0">
              <a:spcBef>
                <a:spcPts val="0"/>
              </a:spcBef>
              <a:spcAft>
                <a:spcPts val="1100"/>
              </a:spcAft>
              <a:buNone/>
            </a:pPr>
            <a:r>
              <a:rPr lang="en-US" sz="2400" b="1" dirty="0"/>
              <a:t>Factory-built housing </a:t>
            </a:r>
          </a:p>
          <a:p>
            <a:pPr lvl="1" indent="-342900">
              <a:spcBef>
                <a:spcPts val="0"/>
              </a:spcBef>
              <a:spcAft>
                <a:spcPts val="1100"/>
              </a:spcAft>
              <a:buFont typeface="Wingdings" panose="05000000000000000000" pitchFamily="2" charset="2"/>
              <a:buChar char="q"/>
            </a:pPr>
            <a:r>
              <a:rPr lang="en-US" sz="2400" dirty="0"/>
              <a:t>Offsite, factory-built dwelling units transported, assembled on property site</a:t>
            </a:r>
          </a:p>
          <a:p>
            <a:pPr lvl="2" indent="-342900">
              <a:spcBef>
                <a:spcPts val="0"/>
              </a:spcBef>
              <a:spcAft>
                <a:spcPts val="1100"/>
              </a:spcAft>
              <a:buFont typeface="Wingdings" panose="05000000000000000000" pitchFamily="2" charset="2"/>
              <a:buChar char="§"/>
            </a:pPr>
            <a:r>
              <a:rPr lang="en-US" b="1" dirty="0"/>
              <a:t>Mobile home </a:t>
            </a:r>
            <a:r>
              <a:rPr lang="en-US" dirty="0"/>
              <a:t>– old name for units that can be moved from site to site</a:t>
            </a:r>
          </a:p>
          <a:p>
            <a:pPr lvl="2" indent="-342900">
              <a:spcBef>
                <a:spcPts val="0"/>
              </a:spcBef>
              <a:spcAft>
                <a:spcPts val="1100"/>
              </a:spcAft>
              <a:buFont typeface="Wingdings" panose="05000000000000000000" pitchFamily="2" charset="2"/>
              <a:buChar char="§"/>
            </a:pPr>
            <a:r>
              <a:rPr lang="en-US" dirty="0"/>
              <a:t>Manufactured home – factory-built housing conforming to HUD standards</a:t>
            </a:r>
          </a:p>
          <a:p>
            <a:pPr lvl="2" indent="-342900">
              <a:spcBef>
                <a:spcPts val="0"/>
              </a:spcBef>
              <a:spcAft>
                <a:spcPts val="1100"/>
              </a:spcAft>
              <a:buFont typeface="Wingdings" panose="05000000000000000000" pitchFamily="2" charset="2"/>
              <a:buChar char="§"/>
            </a:pPr>
            <a:r>
              <a:rPr lang="en-US" dirty="0"/>
              <a:t>Units are real or personal property</a:t>
            </a:r>
          </a:p>
          <a:p>
            <a:pPr lvl="3" indent="-342900">
              <a:spcBef>
                <a:spcPts val="0"/>
              </a:spcBef>
              <a:spcAft>
                <a:spcPts val="1100"/>
              </a:spcAft>
              <a:buFont typeface="Courier New" panose="02070309020205020404" pitchFamily="49" charset="0"/>
              <a:buChar char="o"/>
            </a:pPr>
            <a:r>
              <a:rPr lang="en-US" sz="2400" dirty="0"/>
              <a:t>Real property if permanently affixed to ground; otherwise it is personal property</a:t>
            </a:r>
          </a:p>
          <a:p>
            <a:pPr marL="1257300" lvl="2" indent="-457200">
              <a:spcBef>
                <a:spcPts val="0"/>
              </a:spcBef>
              <a:spcAft>
                <a:spcPts val="1100"/>
              </a:spcAft>
              <a:buFont typeface="Wingdings" panose="05000000000000000000" pitchFamily="2" charset="2"/>
              <a:buChar char="§"/>
            </a:pPr>
            <a:r>
              <a:rPr lang="en-US" dirty="0"/>
              <a:t>Licensees should know local laws before marketing and selling </a:t>
            </a:r>
          </a:p>
          <a:p>
            <a:pPr marL="400050" lvl="1" indent="0">
              <a:buNone/>
            </a:pPr>
            <a:endParaRPr lang="en-US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273050"/>
            <a:ext cx="1828799" cy="1631950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br>
              <a:rPr lang="en-US" sz="2400" dirty="0"/>
            </a:br>
            <a:r>
              <a:rPr lang="en-US" sz="2400" dirty="0"/>
              <a:t># 2:</a:t>
            </a:r>
            <a:br>
              <a:rPr lang="en-US" sz="2400" dirty="0"/>
            </a:br>
            <a:r>
              <a:rPr lang="en-US" sz="2400" dirty="0"/>
              <a:t>Rights in </a:t>
            </a:r>
            <a:br>
              <a:rPr lang="en-US" sz="2400" dirty="0"/>
            </a:br>
            <a:r>
              <a:rPr lang="en-US" sz="2400" dirty="0"/>
              <a:t>Real Estate</a:t>
            </a:r>
            <a:br>
              <a:rPr lang="en-US" sz="2400" dirty="0"/>
            </a:br>
            <a:br>
              <a:rPr lang="en-US" sz="1800" dirty="0"/>
            </a:br>
            <a:br>
              <a:rPr lang="en-US" sz="1800" dirty="0"/>
            </a:br>
            <a:endParaRPr lang="en-US" sz="1800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304801" y="1600200"/>
            <a:ext cx="1904999" cy="2286000"/>
          </a:xfrm>
          <a:noFill/>
        </p:spPr>
        <p:txBody>
          <a:bodyPr>
            <a:normAutofit/>
          </a:bodyPr>
          <a:lstStyle/>
          <a:p>
            <a:endParaRPr lang="en-US" sz="1200" b="1" dirty="0">
              <a:solidFill>
                <a:srgbClr val="FF0000"/>
              </a:solidFill>
            </a:endParaRPr>
          </a:p>
          <a:p>
            <a:r>
              <a:rPr lang="en-US" b="1" dirty="0"/>
              <a:t>Real Estate as Property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>
                <a:solidFill>
                  <a:srgbClr val="FF0000"/>
                </a:solidFill>
              </a:rPr>
              <a:t>Real Versus Personal Property</a:t>
            </a:r>
          </a:p>
          <a:p>
            <a:endParaRPr lang="en-US" b="1" dirty="0"/>
          </a:p>
          <a:p>
            <a:r>
              <a:rPr lang="en-US" b="1" dirty="0"/>
              <a:t>Regulation of Real Property Interests</a:t>
            </a:r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2209800" y="381000"/>
            <a:ext cx="0" cy="35052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6764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228600" y="6540948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      Principles of Real Estate Practice        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    # 2  Rights in Real Estate             Slide 2-17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8393238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362200" y="273050"/>
            <a:ext cx="6324600" cy="6127750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sz="1600" b="1" dirty="0">
              <a:solidFill>
                <a:srgbClr val="00B0F0"/>
              </a:solidFill>
            </a:endParaRPr>
          </a:p>
          <a:p>
            <a:pPr mar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Real Versus Personal Property</a:t>
            </a:r>
          </a:p>
          <a:p>
            <a:pPr marL="0" indent="0">
              <a:buNone/>
            </a:pPr>
            <a:endParaRPr lang="en-US" sz="2400" dirty="0"/>
          </a:p>
          <a:p>
            <a:pPr marL="400050" lvl="1" indent="0">
              <a:spcBef>
                <a:spcPts val="0"/>
              </a:spcBef>
              <a:buNone/>
            </a:pPr>
            <a:r>
              <a:rPr lang="en-US" sz="2400" b="1" dirty="0"/>
              <a:t>Conversion</a:t>
            </a:r>
          </a:p>
          <a:p>
            <a:pPr marL="400050" lvl="1" indent="0">
              <a:spcBef>
                <a:spcPts val="0"/>
              </a:spcBef>
              <a:buNone/>
            </a:pPr>
            <a:endParaRPr lang="en-US" sz="2400" b="1" dirty="0"/>
          </a:p>
          <a:p>
            <a:pPr lvl="1" indent="-342900">
              <a:spcBef>
                <a:spcPts val="0"/>
              </a:spcBef>
              <a:buFont typeface="Wingdings" panose="05000000000000000000" pitchFamily="2" charset="2"/>
              <a:buChar char="q"/>
            </a:pPr>
            <a:r>
              <a:rPr lang="en-US" sz="2400" dirty="0"/>
              <a:t>Transforming real property to personal property through </a:t>
            </a:r>
            <a:r>
              <a:rPr lang="en-US" sz="2400" b="1" dirty="0"/>
              <a:t>severance</a:t>
            </a:r>
            <a:br>
              <a:rPr lang="en-US" sz="2400" b="1" dirty="0"/>
            </a:br>
            <a:endParaRPr lang="en-US" sz="2400" b="1" dirty="0"/>
          </a:p>
          <a:p>
            <a:pPr marL="1085850" lvl="2" indent="-285750"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en-US" dirty="0"/>
              <a:t>Eg, cutting down a tree</a:t>
            </a:r>
            <a:br>
              <a:rPr lang="en-US" dirty="0"/>
            </a:br>
            <a:endParaRPr lang="en-US" dirty="0"/>
          </a:p>
          <a:p>
            <a:pPr lvl="1" indent="-342900">
              <a:spcBef>
                <a:spcPts val="0"/>
              </a:spcBef>
              <a:buFont typeface="Wingdings" panose="05000000000000000000" pitchFamily="2" charset="2"/>
              <a:buChar char="q"/>
            </a:pPr>
            <a:r>
              <a:rPr lang="en-US" sz="2400" dirty="0"/>
              <a:t>Transforming personal property to real property through </a:t>
            </a:r>
            <a:r>
              <a:rPr lang="en-US" sz="2400" b="1" dirty="0"/>
              <a:t>affixing</a:t>
            </a:r>
            <a:br>
              <a:rPr lang="en-US" sz="2400" dirty="0"/>
            </a:br>
            <a:endParaRPr lang="en-US" sz="2400" dirty="0"/>
          </a:p>
          <a:p>
            <a:pPr lvl="2" indent="-342900"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en-US" dirty="0"/>
              <a:t>Eg,  installing a pool filter</a:t>
            </a:r>
          </a:p>
          <a:p>
            <a:pPr marL="400050" lvl="1" indent="0">
              <a:buNone/>
            </a:pPr>
            <a:endParaRPr lang="en-US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273050"/>
            <a:ext cx="1828799" cy="1631950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br>
              <a:rPr lang="en-US" sz="2400" dirty="0"/>
            </a:br>
            <a:r>
              <a:rPr lang="en-US" sz="2400" dirty="0"/>
              <a:t># 2:</a:t>
            </a:r>
            <a:br>
              <a:rPr lang="en-US" sz="2400" dirty="0"/>
            </a:br>
            <a:r>
              <a:rPr lang="en-US" sz="2400" dirty="0"/>
              <a:t>Rights in </a:t>
            </a:r>
            <a:br>
              <a:rPr lang="en-US" sz="2400" dirty="0"/>
            </a:br>
            <a:r>
              <a:rPr lang="en-US" sz="2400" dirty="0"/>
              <a:t>Real Estate</a:t>
            </a:r>
            <a:br>
              <a:rPr lang="en-US" sz="2400" dirty="0"/>
            </a:br>
            <a:br>
              <a:rPr lang="en-US" sz="1800" dirty="0"/>
            </a:br>
            <a:br>
              <a:rPr lang="en-US" sz="1800" dirty="0"/>
            </a:br>
            <a:endParaRPr lang="en-US" sz="1800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304801" y="1600200"/>
            <a:ext cx="1904999" cy="2286000"/>
          </a:xfrm>
          <a:noFill/>
        </p:spPr>
        <p:txBody>
          <a:bodyPr>
            <a:normAutofit/>
          </a:bodyPr>
          <a:lstStyle/>
          <a:p>
            <a:endParaRPr lang="en-US" sz="1200" b="1" dirty="0">
              <a:solidFill>
                <a:srgbClr val="FF0000"/>
              </a:solidFill>
            </a:endParaRPr>
          </a:p>
          <a:p>
            <a:r>
              <a:rPr lang="en-US" b="1" dirty="0"/>
              <a:t>Real Estate as Property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>
                <a:solidFill>
                  <a:srgbClr val="FF0000"/>
                </a:solidFill>
              </a:rPr>
              <a:t>Real Versus Personal Property</a:t>
            </a:r>
          </a:p>
          <a:p>
            <a:endParaRPr lang="en-US" b="1" dirty="0"/>
          </a:p>
          <a:p>
            <a:r>
              <a:rPr lang="en-US" b="1" dirty="0"/>
              <a:t>Regulation of Real Property Interests</a:t>
            </a:r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2209800" y="381000"/>
            <a:ext cx="0" cy="35052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6764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228600" y="6540948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      Principles of Real Estate Practice        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    # 2  Rights in Real Estate             Slide 2-18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6206978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362200" y="273050"/>
            <a:ext cx="6324600" cy="6127750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Regulation of Real Property Interests</a:t>
            </a:r>
          </a:p>
          <a:p>
            <a:pPr marL="0" indent="0">
              <a:buNone/>
            </a:pPr>
            <a:endParaRPr lang="en-US" sz="2400" dirty="0"/>
          </a:p>
          <a:p>
            <a:pPr marL="400050" lvl="1" indent="0">
              <a:spcBef>
                <a:spcPts val="0"/>
              </a:spcBef>
              <a:buNone/>
            </a:pPr>
            <a:r>
              <a:rPr lang="en-US" sz="2400" b="1" dirty="0"/>
              <a:t>Federal regulation</a:t>
            </a:r>
          </a:p>
          <a:p>
            <a:pPr marL="400050" lvl="1" indent="0">
              <a:spcBef>
                <a:spcPts val="0"/>
              </a:spcBef>
              <a:buNone/>
            </a:pPr>
            <a:endParaRPr lang="en-US" sz="2400" b="1" dirty="0"/>
          </a:p>
          <a:p>
            <a:pPr lvl="1" indent="-342900">
              <a:spcBef>
                <a:spcPts val="0"/>
              </a:spcBef>
              <a:buFont typeface="Wingdings" panose="05000000000000000000" pitchFamily="2" charset="2"/>
              <a:buChar char="q"/>
            </a:pPr>
            <a:r>
              <a:rPr lang="en-US" sz="2400" dirty="0"/>
              <a:t>Grants rights of ownership</a:t>
            </a:r>
          </a:p>
          <a:p>
            <a:pPr lvl="1" indent="-342900">
              <a:spcBef>
                <a:spcPts val="0"/>
              </a:spcBef>
              <a:buFont typeface="Wingdings" panose="05000000000000000000" pitchFamily="2" charset="2"/>
              <a:buChar char="q"/>
            </a:pPr>
            <a:r>
              <a:rPr lang="en-US" sz="2400" dirty="0"/>
              <a:t>Controls broad land usage standards</a:t>
            </a:r>
          </a:p>
          <a:p>
            <a:pPr lvl="1" indent="-342900">
              <a:spcBef>
                <a:spcPts val="0"/>
              </a:spcBef>
              <a:buFont typeface="Wingdings" panose="05000000000000000000" pitchFamily="2" charset="2"/>
              <a:buChar char="q"/>
            </a:pPr>
            <a:r>
              <a:rPr lang="en-US" sz="2400" dirty="0"/>
              <a:t>Regulates anti-discrimination laws</a:t>
            </a:r>
            <a:br>
              <a:rPr lang="en-US" sz="2400" dirty="0"/>
            </a:br>
            <a:endParaRPr lang="en-US" sz="2400" dirty="0"/>
          </a:p>
          <a:p>
            <a:pPr lvl="2" indent="-342900"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en-US" dirty="0"/>
              <a:t>Examples: land grants; federal flood zones; fair housing laws; FHA; EPA</a:t>
            </a:r>
            <a:endParaRPr lang="en-US" b="1" dirty="0"/>
          </a:p>
          <a:p>
            <a:pPr marL="400050" lvl="1" indent="0">
              <a:spcBef>
                <a:spcPts val="0"/>
              </a:spcBef>
              <a:buNone/>
            </a:pPr>
            <a:endParaRPr lang="en-US" sz="2400" b="1" dirty="0"/>
          </a:p>
          <a:p>
            <a:pPr marL="400050" lvl="1" indent="0">
              <a:spcBef>
                <a:spcPts val="0"/>
              </a:spcBef>
              <a:buNone/>
            </a:pPr>
            <a:r>
              <a:rPr lang="en-US" sz="2400" b="1" dirty="0"/>
              <a:t>State regulation</a:t>
            </a:r>
          </a:p>
          <a:p>
            <a:pPr marL="400050" lvl="1" indent="0">
              <a:spcBef>
                <a:spcPts val="0"/>
              </a:spcBef>
              <a:buNone/>
            </a:pPr>
            <a:endParaRPr lang="en-US" sz="2400" b="1" dirty="0"/>
          </a:p>
          <a:p>
            <a:pPr lvl="1" indent="-342900">
              <a:spcBef>
                <a:spcPts val="0"/>
              </a:spcBef>
              <a:buFont typeface="Wingdings" panose="05000000000000000000" pitchFamily="2" charset="2"/>
              <a:buChar char="q"/>
            </a:pPr>
            <a:r>
              <a:rPr lang="en-US" sz="2400" dirty="0"/>
              <a:t>Governs real estate business</a:t>
            </a:r>
          </a:p>
          <a:p>
            <a:pPr lvl="1" indent="-342900">
              <a:spcBef>
                <a:spcPts val="0"/>
              </a:spcBef>
              <a:buFont typeface="Wingdings" panose="05000000000000000000" pitchFamily="2" charset="2"/>
              <a:buChar char="q"/>
            </a:pPr>
            <a:r>
              <a:rPr lang="en-US" sz="2400" dirty="0"/>
              <a:t>Sets regional usage standards</a:t>
            </a:r>
          </a:p>
          <a:p>
            <a:pPr lvl="1" indent="-342900">
              <a:spcBef>
                <a:spcPts val="0"/>
              </a:spcBef>
              <a:buFont typeface="Wingdings" panose="05000000000000000000" pitchFamily="2" charset="2"/>
              <a:buChar char="q"/>
            </a:pPr>
            <a:endParaRPr lang="en-US" sz="2400" dirty="0"/>
          </a:p>
          <a:p>
            <a:pPr lvl="2" indent="-342900"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en-US" dirty="0"/>
              <a:t>Examples: license laws;  water rights; development regulation</a:t>
            </a:r>
          </a:p>
          <a:p>
            <a:pPr marL="400050" lvl="1" indent="0">
              <a:spcBef>
                <a:spcPts val="0"/>
              </a:spcBef>
              <a:buNone/>
            </a:pPr>
            <a:endParaRPr lang="en-US" sz="2000" b="1" dirty="0"/>
          </a:p>
          <a:p>
            <a:pPr marL="400050" lvl="1" indent="0">
              <a:buNone/>
            </a:pPr>
            <a:endParaRPr lang="en-US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273050"/>
            <a:ext cx="1828799" cy="1631950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br>
              <a:rPr lang="en-US" sz="2400" dirty="0"/>
            </a:br>
            <a:r>
              <a:rPr lang="en-US" sz="2400" dirty="0"/>
              <a:t># 2:</a:t>
            </a:r>
            <a:br>
              <a:rPr lang="en-US" sz="2400" dirty="0"/>
            </a:br>
            <a:r>
              <a:rPr lang="en-US" sz="2400" dirty="0"/>
              <a:t>Rights in </a:t>
            </a:r>
            <a:br>
              <a:rPr lang="en-US" sz="2400" dirty="0"/>
            </a:br>
            <a:r>
              <a:rPr lang="en-US" sz="2400" dirty="0"/>
              <a:t>Real Estate</a:t>
            </a:r>
            <a:br>
              <a:rPr lang="en-US" sz="2400" dirty="0"/>
            </a:br>
            <a:br>
              <a:rPr lang="en-US" sz="1800" dirty="0"/>
            </a:br>
            <a:br>
              <a:rPr lang="en-US" sz="1800" dirty="0"/>
            </a:br>
            <a:endParaRPr lang="en-US" sz="1800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304801" y="1600200"/>
            <a:ext cx="1904999" cy="2362200"/>
          </a:xfrm>
          <a:noFill/>
        </p:spPr>
        <p:txBody>
          <a:bodyPr>
            <a:normAutofit/>
          </a:bodyPr>
          <a:lstStyle/>
          <a:p>
            <a:endParaRPr lang="en-US" sz="1200" b="1" dirty="0">
              <a:solidFill>
                <a:srgbClr val="FF0000"/>
              </a:solidFill>
            </a:endParaRPr>
          </a:p>
          <a:p>
            <a:r>
              <a:rPr lang="en-US" b="1" dirty="0"/>
              <a:t>Real Estate as Property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/>
              <a:t>Real Versus Personal Property</a:t>
            </a:r>
          </a:p>
          <a:p>
            <a:endParaRPr lang="en-US" b="1" dirty="0"/>
          </a:p>
          <a:p>
            <a:r>
              <a:rPr lang="en-US" b="1" dirty="0">
                <a:solidFill>
                  <a:srgbClr val="FF0000"/>
                </a:solidFill>
              </a:rPr>
              <a:t>Regulation of Real Property Interests</a:t>
            </a:r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2209800" y="914400"/>
            <a:ext cx="0" cy="30480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6764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228600" y="6540948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      Principles of Real Estate Practice        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    # 2  Rights in Real Estate             Slide 2-19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6204873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273050"/>
            <a:ext cx="1828799" cy="1631950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br>
              <a:rPr lang="en-US" sz="2400" dirty="0"/>
            </a:br>
            <a:r>
              <a:rPr lang="en-US" sz="2400" dirty="0"/>
              <a:t># 2:</a:t>
            </a:r>
            <a:br>
              <a:rPr lang="en-US" sz="2400" dirty="0"/>
            </a:br>
            <a:r>
              <a:rPr lang="en-US" sz="2400" dirty="0"/>
              <a:t>Rights in </a:t>
            </a:r>
            <a:br>
              <a:rPr lang="en-US" sz="2400" dirty="0"/>
            </a:br>
            <a:r>
              <a:rPr lang="en-US" sz="2400" dirty="0"/>
              <a:t>Real Estate</a:t>
            </a:r>
            <a:br>
              <a:rPr lang="en-US" sz="2400" dirty="0"/>
            </a:br>
            <a:br>
              <a:rPr lang="en-US" sz="1800" dirty="0"/>
            </a:br>
            <a:br>
              <a:rPr lang="en-US" sz="1800" dirty="0"/>
            </a:br>
            <a:endParaRPr lang="en-US" sz="18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362200" y="273050"/>
            <a:ext cx="6324600" cy="6203950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endParaRPr lang="en-US" sz="1600" b="1" dirty="0">
              <a:solidFill>
                <a:srgbClr val="00B0F0"/>
              </a:solidFill>
            </a:endParaRPr>
          </a:p>
          <a:p>
            <a:pPr marL="0" lv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Real Estate As Property</a:t>
            </a:r>
          </a:p>
          <a:p>
            <a:pPr marL="0" indent="0">
              <a:buNone/>
            </a:pPr>
            <a:endParaRPr lang="en-US" sz="2400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Constitution guarantees private ownership</a:t>
            </a:r>
            <a:br>
              <a:rPr lang="en-US" sz="2400" dirty="0"/>
            </a:br>
            <a:endParaRPr lang="en-US" sz="2400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Ownership rights not absolute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Others may exert claims against one's property</a:t>
            </a:r>
          </a:p>
          <a:p>
            <a:pPr marL="400050" lvl="1" indent="0">
              <a:buNone/>
            </a:pPr>
            <a:endParaRPr lang="en-US" sz="2400" dirty="0"/>
          </a:p>
          <a:p>
            <a:pPr marL="685800" lvl="1">
              <a:buFont typeface="Wingdings" panose="05000000000000000000" pitchFamily="2" charset="2"/>
              <a:buChar char="q"/>
            </a:pPr>
            <a:r>
              <a:rPr lang="en-US" sz="2400" dirty="0"/>
              <a:t>Practitioners must know what rights and interests parties have in a given property</a:t>
            </a:r>
            <a:br>
              <a:rPr lang="en-US" sz="2400" dirty="0"/>
            </a:br>
            <a:endParaRPr lang="en-US" sz="2400" dirty="0"/>
          </a:p>
          <a:p>
            <a:pPr marL="685800" lvl="1">
              <a:buFont typeface="Wingdings" panose="05000000000000000000" pitchFamily="2" charset="2"/>
              <a:buChar char="q"/>
            </a:pPr>
            <a:r>
              <a:rPr lang="en-US" sz="2400" dirty="0"/>
              <a:t>Know distinctions between </a:t>
            </a:r>
          </a:p>
          <a:p>
            <a:pPr marL="1200150" lvl="2" indent="-342900">
              <a:buFont typeface="Wingdings" panose="05000000000000000000" pitchFamily="2" charset="2"/>
              <a:buChar char="§"/>
            </a:pPr>
            <a:r>
              <a:rPr lang="en-US" dirty="0"/>
              <a:t>Land and real estate</a:t>
            </a:r>
          </a:p>
          <a:p>
            <a:pPr marL="1200150" lvl="2" indent="-342900">
              <a:buFont typeface="Wingdings" panose="05000000000000000000" pitchFamily="2" charset="2"/>
              <a:buChar char="§"/>
            </a:pPr>
            <a:r>
              <a:rPr lang="en-US" dirty="0"/>
              <a:t>Real estate and real property</a:t>
            </a:r>
          </a:p>
          <a:p>
            <a:pPr marL="1200150" lvl="2" indent="-342900">
              <a:buFont typeface="Wingdings" panose="05000000000000000000" pitchFamily="2" charset="2"/>
              <a:buChar char="§"/>
            </a:pPr>
            <a:r>
              <a:rPr lang="en-US" dirty="0"/>
              <a:t>Real property and personal property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304801" y="1600200"/>
            <a:ext cx="1904999" cy="2286000"/>
          </a:xfrm>
          <a:noFill/>
        </p:spPr>
        <p:txBody>
          <a:bodyPr>
            <a:normAutofit/>
          </a:bodyPr>
          <a:lstStyle/>
          <a:p>
            <a:endParaRPr lang="en-US" sz="1200" b="1" dirty="0">
              <a:solidFill>
                <a:srgbClr val="FF0000"/>
              </a:solidFill>
            </a:endParaRPr>
          </a:p>
          <a:p>
            <a:r>
              <a:rPr lang="en-US" b="1" dirty="0">
                <a:solidFill>
                  <a:srgbClr val="FF0000"/>
                </a:solidFill>
              </a:rPr>
              <a:t>Real Estate as Property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/>
              <a:t>Real Versus Personal Property</a:t>
            </a:r>
          </a:p>
          <a:p>
            <a:endParaRPr lang="en-US" b="1" dirty="0"/>
          </a:p>
          <a:p>
            <a:r>
              <a:rPr lang="en-US" b="1" dirty="0"/>
              <a:t>Regulation of Real Property Interests</a:t>
            </a:r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2209800" y="381000"/>
            <a:ext cx="0" cy="35052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6764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228600" y="6540948"/>
          <a:ext cx="8686800" cy="457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      Principles of Real Estate Practice        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    # 2  Rights in Real Estate             Slide 2-2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  <a:p>
                      <a:endParaRPr lang="en-US" sz="1200" dirty="0">
                        <a:solidFill>
                          <a:schemeClr val="bg1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8051261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362200" y="273050"/>
            <a:ext cx="6324600" cy="612775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Regulation of Real Property Interests</a:t>
            </a:r>
          </a:p>
          <a:p>
            <a:pPr marL="0" indent="0">
              <a:buNone/>
            </a:pPr>
            <a:endParaRPr lang="en-US" sz="2400" dirty="0"/>
          </a:p>
          <a:p>
            <a:pPr marL="400050" lvl="1" indent="0">
              <a:spcBef>
                <a:spcPts val="0"/>
              </a:spcBef>
              <a:buNone/>
            </a:pPr>
            <a:r>
              <a:rPr lang="en-US" sz="2400" b="1" dirty="0"/>
              <a:t>Local regulation</a:t>
            </a:r>
          </a:p>
          <a:p>
            <a:pPr lvl="1" indent="-342900">
              <a:spcBef>
                <a:spcPts val="0"/>
              </a:spcBef>
              <a:buFont typeface="Wingdings" panose="05000000000000000000" pitchFamily="2" charset="2"/>
              <a:buChar char="q"/>
            </a:pPr>
            <a:r>
              <a:rPr lang="en-US" sz="2400" dirty="0"/>
              <a:t>Levies real estate taxes</a:t>
            </a:r>
          </a:p>
          <a:p>
            <a:pPr lvl="1" indent="-342900">
              <a:spcBef>
                <a:spcPts val="0"/>
              </a:spcBef>
              <a:buFont typeface="Wingdings" panose="05000000000000000000" pitchFamily="2" charset="2"/>
              <a:buChar char="q"/>
            </a:pPr>
            <a:r>
              <a:rPr lang="en-US" sz="2400" dirty="0"/>
              <a:t>Controls specific usage</a:t>
            </a:r>
            <a:br>
              <a:rPr lang="en-US" sz="2400" dirty="0"/>
            </a:br>
            <a:endParaRPr lang="en-US" sz="2400" dirty="0"/>
          </a:p>
          <a:p>
            <a:pPr lvl="2" indent="-342900"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en-US" dirty="0"/>
              <a:t>Examples: property assessing; zoning; building permits; tax levies</a:t>
            </a:r>
          </a:p>
          <a:p>
            <a:pPr marL="400050" lvl="1" indent="0">
              <a:spcBef>
                <a:spcPts val="0"/>
              </a:spcBef>
              <a:buNone/>
            </a:pPr>
            <a:endParaRPr lang="en-US" sz="2400" b="1" dirty="0"/>
          </a:p>
          <a:p>
            <a:pPr marL="400050" lvl="1" indent="0">
              <a:spcBef>
                <a:spcPts val="0"/>
              </a:spcBef>
              <a:buNone/>
            </a:pPr>
            <a:r>
              <a:rPr lang="en-US" sz="2400" b="1" dirty="0"/>
              <a:t>Judicial regulation</a:t>
            </a:r>
          </a:p>
          <a:p>
            <a:pPr lvl="1" indent="-342900">
              <a:spcBef>
                <a:spcPts val="0"/>
              </a:spcBef>
              <a:buFont typeface="Wingdings" panose="05000000000000000000" pitchFamily="2" charset="2"/>
              <a:buChar char="q"/>
            </a:pPr>
            <a:r>
              <a:rPr lang="en-US" sz="2400" dirty="0"/>
              <a:t>Applies case law and common law to disputes</a:t>
            </a:r>
          </a:p>
          <a:p>
            <a:pPr lvl="1" indent="-342900">
              <a:spcBef>
                <a:spcPts val="0"/>
              </a:spcBef>
              <a:buFont typeface="Wingdings" panose="05000000000000000000" pitchFamily="2" charset="2"/>
              <a:buChar char="q"/>
            </a:pPr>
            <a:r>
              <a:rPr lang="en-US" sz="2400" dirty="0"/>
              <a:t>Contrasts with statutory law</a:t>
            </a:r>
            <a:br>
              <a:rPr lang="en-US" sz="2400" dirty="0"/>
            </a:br>
            <a:endParaRPr lang="en-US" sz="2400" dirty="0"/>
          </a:p>
          <a:p>
            <a:pPr lvl="2" indent="-342900"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en-US" dirty="0"/>
              <a:t>Examples: agency disputes; estate and inheritance disputes</a:t>
            </a:r>
          </a:p>
          <a:p>
            <a:pPr marL="400050" lvl="1" indent="0">
              <a:buNone/>
            </a:pPr>
            <a:endParaRPr lang="en-US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273050"/>
            <a:ext cx="1828799" cy="1631950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br>
              <a:rPr lang="en-US" sz="2400" dirty="0"/>
            </a:br>
            <a:r>
              <a:rPr lang="en-US" sz="2400" dirty="0"/>
              <a:t># 2:</a:t>
            </a:r>
            <a:br>
              <a:rPr lang="en-US" sz="2400" dirty="0"/>
            </a:br>
            <a:r>
              <a:rPr lang="en-US" sz="2400" dirty="0"/>
              <a:t>Rights in </a:t>
            </a:r>
            <a:br>
              <a:rPr lang="en-US" sz="2400" dirty="0"/>
            </a:br>
            <a:r>
              <a:rPr lang="en-US" sz="2400" dirty="0"/>
              <a:t>Real Estate</a:t>
            </a:r>
            <a:br>
              <a:rPr lang="en-US" sz="2400" dirty="0"/>
            </a:br>
            <a:br>
              <a:rPr lang="en-US" sz="1800" dirty="0"/>
            </a:br>
            <a:br>
              <a:rPr lang="en-US" sz="1800" dirty="0"/>
            </a:br>
            <a:endParaRPr lang="en-US" sz="1800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304801" y="1600200"/>
            <a:ext cx="1904999" cy="2362200"/>
          </a:xfrm>
          <a:noFill/>
        </p:spPr>
        <p:txBody>
          <a:bodyPr>
            <a:normAutofit/>
          </a:bodyPr>
          <a:lstStyle/>
          <a:p>
            <a:endParaRPr lang="en-US" sz="1200" b="1" dirty="0">
              <a:solidFill>
                <a:srgbClr val="FF0000"/>
              </a:solidFill>
            </a:endParaRPr>
          </a:p>
          <a:p>
            <a:r>
              <a:rPr lang="en-US" b="1" dirty="0"/>
              <a:t>Real Estate as Property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/>
              <a:t>Real Versus Personal Property</a:t>
            </a:r>
          </a:p>
          <a:p>
            <a:endParaRPr lang="en-US" b="1" dirty="0"/>
          </a:p>
          <a:p>
            <a:r>
              <a:rPr lang="en-US" b="1" dirty="0">
                <a:solidFill>
                  <a:srgbClr val="FF0000"/>
                </a:solidFill>
              </a:rPr>
              <a:t>Regulation of Real Property Interests</a:t>
            </a:r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2209800" y="381000"/>
            <a:ext cx="0" cy="35814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6764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228600" y="6540948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      Principles of Real Estate Practice        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    # 2  Rights in Real Estate             Slide 2-20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1881004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273050"/>
            <a:ext cx="1828799" cy="1631950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br>
              <a:rPr lang="en-US" sz="2400" dirty="0"/>
            </a:br>
            <a:r>
              <a:rPr lang="en-US" sz="2400" dirty="0"/>
              <a:t># 2:</a:t>
            </a:r>
            <a:br>
              <a:rPr lang="en-US" sz="2400" dirty="0"/>
            </a:br>
            <a:r>
              <a:rPr lang="en-US" sz="2400" dirty="0"/>
              <a:t>Rights in </a:t>
            </a:r>
            <a:br>
              <a:rPr lang="en-US" sz="2400" dirty="0"/>
            </a:br>
            <a:r>
              <a:rPr lang="en-US" sz="2400" dirty="0"/>
              <a:t>Real Estate</a:t>
            </a:r>
            <a:br>
              <a:rPr lang="en-US" sz="2400" dirty="0"/>
            </a:br>
            <a:br>
              <a:rPr lang="en-US" sz="1800" dirty="0"/>
            </a:br>
            <a:br>
              <a:rPr lang="en-US" sz="1800" dirty="0"/>
            </a:br>
            <a:endParaRPr lang="en-US" sz="18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362200" y="273050"/>
            <a:ext cx="6324600" cy="6203950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sz="1600" b="1" dirty="0">
              <a:solidFill>
                <a:srgbClr val="00B0F0"/>
              </a:solidFill>
            </a:endParaRPr>
          </a:p>
          <a:p>
            <a:pPr marL="0" lv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Real Estate As Property</a:t>
            </a:r>
          </a:p>
          <a:p>
            <a:pPr marL="0" indent="0">
              <a:buNone/>
            </a:pPr>
            <a:endParaRPr lang="en-US" sz="2400" dirty="0"/>
          </a:p>
          <a:p>
            <a:pPr marL="400050" lvl="1" indent="0">
              <a:buNone/>
            </a:pPr>
            <a:r>
              <a:rPr lang="en-US" sz="2400" b="1" dirty="0"/>
              <a:t>Land</a:t>
            </a:r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b="1" dirty="0"/>
              <a:t>Surface</a:t>
            </a:r>
            <a:r>
              <a:rPr lang="en-US" sz="2400" dirty="0"/>
              <a:t> and </a:t>
            </a:r>
            <a:r>
              <a:rPr lang="en-US" sz="2400" b="1" dirty="0"/>
              <a:t>natural</a:t>
            </a:r>
            <a:r>
              <a:rPr lang="en-US" sz="2400" dirty="0"/>
              <a:t> things attached to it, </a:t>
            </a:r>
            <a:r>
              <a:rPr lang="en-US" sz="2400" b="1" dirty="0"/>
              <a:t>subsurface</a:t>
            </a:r>
            <a:r>
              <a:rPr lang="en-US" sz="2400" dirty="0"/>
              <a:t>, </a:t>
            </a:r>
            <a:r>
              <a:rPr lang="en-US" sz="2400" b="1" dirty="0"/>
              <a:t>air</a:t>
            </a:r>
            <a:r>
              <a:rPr lang="en-US" sz="2400" dirty="0"/>
              <a:t> above the surface</a:t>
            </a:r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Key characteristics: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Immobile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indestructible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heterogeneous (non-homogeneity)</a:t>
            </a:r>
            <a:br>
              <a:rPr lang="en-US" dirty="0"/>
            </a:br>
            <a:endParaRPr lang="en-US" dirty="0"/>
          </a:p>
          <a:p>
            <a:pPr marL="400050" lvl="1" indent="0">
              <a:buNone/>
            </a:pPr>
            <a:r>
              <a:rPr lang="en-US" sz="2400" b="1" dirty="0"/>
              <a:t>Real estate</a:t>
            </a:r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land plus permanently attached man-made structures (improvements)</a:t>
            </a:r>
          </a:p>
          <a:p>
            <a:pPr marL="400050" lvl="1" indent="0">
              <a:buNone/>
            </a:pPr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304801" y="1600200"/>
            <a:ext cx="1904999" cy="2286000"/>
          </a:xfrm>
          <a:noFill/>
        </p:spPr>
        <p:txBody>
          <a:bodyPr>
            <a:normAutofit/>
          </a:bodyPr>
          <a:lstStyle/>
          <a:p>
            <a:endParaRPr lang="en-US" sz="1200" b="1" dirty="0">
              <a:solidFill>
                <a:srgbClr val="FF0000"/>
              </a:solidFill>
            </a:endParaRPr>
          </a:p>
          <a:p>
            <a:r>
              <a:rPr lang="en-US" b="1" dirty="0">
                <a:solidFill>
                  <a:srgbClr val="FF0000"/>
                </a:solidFill>
              </a:rPr>
              <a:t>Real Estate as Property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/>
              <a:t>Real Versus Personal Property</a:t>
            </a:r>
          </a:p>
          <a:p>
            <a:endParaRPr lang="en-US" b="1" dirty="0"/>
          </a:p>
          <a:p>
            <a:r>
              <a:rPr lang="en-US" b="1" dirty="0"/>
              <a:t>Regulation of Real Property Interests</a:t>
            </a:r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2209800" y="381000"/>
            <a:ext cx="0" cy="35814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6764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228600" y="6540948"/>
          <a:ext cx="8686800" cy="457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      Principles of Real Estate Practice        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    # 2  Rights in Real Estate             Slide 2-3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  <a:p>
                      <a:endParaRPr lang="en-US" sz="1200" dirty="0">
                        <a:solidFill>
                          <a:schemeClr val="bg1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987933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273050"/>
            <a:ext cx="1828799" cy="1631950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br>
              <a:rPr lang="en-US" sz="2400" dirty="0"/>
            </a:br>
            <a:r>
              <a:rPr lang="en-US" sz="2400" dirty="0"/>
              <a:t># 2:</a:t>
            </a:r>
            <a:br>
              <a:rPr lang="en-US" sz="2400" dirty="0"/>
            </a:br>
            <a:r>
              <a:rPr lang="en-US" sz="2400" dirty="0"/>
              <a:t>Rights in </a:t>
            </a:r>
            <a:br>
              <a:rPr lang="en-US" sz="2400" dirty="0"/>
            </a:br>
            <a:r>
              <a:rPr lang="en-US" sz="2400" dirty="0"/>
              <a:t>Real Estate</a:t>
            </a:r>
            <a:br>
              <a:rPr lang="en-US" sz="2400" dirty="0"/>
            </a:br>
            <a:br>
              <a:rPr lang="en-US" sz="1800" dirty="0"/>
            </a:br>
            <a:br>
              <a:rPr lang="en-US" sz="1800" dirty="0"/>
            </a:br>
            <a:endParaRPr lang="en-US" sz="18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362200" y="273050"/>
            <a:ext cx="6324600" cy="5853113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sz="1600" b="1" dirty="0">
              <a:solidFill>
                <a:srgbClr val="00B0F0"/>
              </a:solidFill>
            </a:endParaRPr>
          </a:p>
          <a:p>
            <a:pPr marL="0" lvl="0" indent="0">
              <a:buNone/>
            </a:pPr>
            <a:r>
              <a:rPr lang="en-US" sz="2000" b="1" dirty="0">
                <a:solidFill>
                  <a:srgbClr val="FF0000"/>
                </a:solidFill>
              </a:rPr>
              <a:t>Real Estate As Property</a:t>
            </a:r>
          </a:p>
          <a:p>
            <a:pPr marL="0" indent="0">
              <a:buNone/>
            </a:pPr>
            <a:endParaRPr lang="en-US" sz="2000" dirty="0"/>
          </a:p>
          <a:p>
            <a:pPr marL="400050" lvl="1" indent="0">
              <a:buNone/>
            </a:pPr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304801" y="1600200"/>
            <a:ext cx="1904999" cy="2286000"/>
          </a:xfrm>
          <a:noFill/>
        </p:spPr>
        <p:txBody>
          <a:bodyPr>
            <a:normAutofit/>
          </a:bodyPr>
          <a:lstStyle/>
          <a:p>
            <a:endParaRPr lang="en-US" sz="1200" b="1" dirty="0">
              <a:solidFill>
                <a:srgbClr val="FF0000"/>
              </a:solidFill>
            </a:endParaRPr>
          </a:p>
          <a:p>
            <a:r>
              <a:rPr lang="en-US" b="1" dirty="0">
                <a:solidFill>
                  <a:srgbClr val="FF0000"/>
                </a:solidFill>
              </a:rPr>
              <a:t>Real Estate as Property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/>
              <a:t>Real Versus Personal Property</a:t>
            </a:r>
          </a:p>
          <a:p>
            <a:endParaRPr lang="en-US" b="1" dirty="0"/>
          </a:p>
          <a:p>
            <a:r>
              <a:rPr lang="en-US" b="1" dirty="0"/>
              <a:t>Regulation of Real Property Interests</a:t>
            </a:r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2209800" y="381000"/>
            <a:ext cx="0" cy="35052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6764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228600" y="6540948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      Principles of Real Estate Practice        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    # 2  Rights in Real Estate             Slide 2-4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3330525" y="914400"/>
            <a:ext cx="4342229" cy="54277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9133901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273050"/>
            <a:ext cx="1828799" cy="1631950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br>
              <a:rPr lang="en-US" sz="2400" dirty="0"/>
            </a:br>
            <a:r>
              <a:rPr lang="en-US" sz="2400" dirty="0"/>
              <a:t># 2:</a:t>
            </a:r>
            <a:br>
              <a:rPr lang="en-US" sz="2400" dirty="0"/>
            </a:br>
            <a:r>
              <a:rPr lang="en-US" sz="2400" dirty="0"/>
              <a:t>Rights in </a:t>
            </a:r>
            <a:br>
              <a:rPr lang="en-US" sz="2400" dirty="0"/>
            </a:br>
            <a:r>
              <a:rPr lang="en-US" sz="2400" dirty="0"/>
              <a:t>Real Estate</a:t>
            </a:r>
            <a:br>
              <a:rPr lang="en-US" sz="2400" dirty="0"/>
            </a:br>
            <a:br>
              <a:rPr lang="en-US" sz="1800" dirty="0"/>
            </a:br>
            <a:br>
              <a:rPr lang="en-US" sz="1800" dirty="0"/>
            </a:br>
            <a:endParaRPr lang="en-US" sz="18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362200" y="273050"/>
            <a:ext cx="6324600" cy="6203950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sz="1600" b="1" dirty="0">
              <a:solidFill>
                <a:srgbClr val="00B0F0"/>
              </a:solidFill>
            </a:endParaRPr>
          </a:p>
          <a:p>
            <a:pPr marL="0" lv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Real Estate As Property</a:t>
            </a:r>
          </a:p>
          <a:p>
            <a:pPr marL="0" indent="0">
              <a:buNone/>
            </a:pPr>
            <a:endParaRPr lang="en-US" sz="2400" dirty="0"/>
          </a:p>
          <a:p>
            <a:pPr marL="400050" lvl="1" indent="0">
              <a:buNone/>
            </a:pPr>
            <a:r>
              <a:rPr lang="en-US" sz="2400" b="1" dirty="0"/>
              <a:t>Property</a:t>
            </a:r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Something owned by someone and the associated rights of ownership </a:t>
            </a:r>
            <a:br>
              <a:rPr lang="en-US" sz="2400" dirty="0"/>
            </a:br>
            <a:endParaRPr lang="en-US" sz="2400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Bundle of rights (“PUTEE”):  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possession 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use 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transfer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exclusion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encumbrance</a:t>
            </a:r>
            <a:br>
              <a:rPr lang="en-US" sz="1600" dirty="0"/>
            </a:br>
            <a:endParaRPr lang="en-US" sz="1600" dirty="0"/>
          </a:p>
          <a:p>
            <a:pPr marL="400050" lvl="1" indent="0">
              <a:buNone/>
            </a:pPr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304801" y="1600200"/>
            <a:ext cx="1904999" cy="2286000"/>
          </a:xfrm>
          <a:noFill/>
        </p:spPr>
        <p:txBody>
          <a:bodyPr>
            <a:normAutofit/>
          </a:bodyPr>
          <a:lstStyle/>
          <a:p>
            <a:endParaRPr lang="en-US" sz="1200" b="1" dirty="0">
              <a:solidFill>
                <a:srgbClr val="FF0000"/>
              </a:solidFill>
            </a:endParaRPr>
          </a:p>
          <a:p>
            <a:r>
              <a:rPr lang="en-US" b="1" dirty="0">
                <a:solidFill>
                  <a:srgbClr val="FF0000"/>
                </a:solidFill>
              </a:rPr>
              <a:t>Real Estate as Property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/>
              <a:t>Real Versus Personal Property</a:t>
            </a:r>
          </a:p>
          <a:p>
            <a:endParaRPr lang="en-US" b="1" dirty="0"/>
          </a:p>
          <a:p>
            <a:r>
              <a:rPr lang="en-US" b="1" dirty="0"/>
              <a:t>Regulation of Real Property Interests</a:t>
            </a:r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2209800" y="381000"/>
            <a:ext cx="0" cy="35052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6764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228600" y="6540948"/>
          <a:ext cx="8686800" cy="457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      Principles of Real Estate Practice        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    # 2  Rights in Real Estate             Slide 2-5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  <a:p>
                      <a:endParaRPr lang="en-US" sz="1200" dirty="0">
                        <a:solidFill>
                          <a:schemeClr val="bg1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7113107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273050"/>
            <a:ext cx="1828799" cy="1631950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br>
              <a:rPr lang="en-US" sz="2400" dirty="0"/>
            </a:br>
            <a:r>
              <a:rPr lang="en-US" sz="2400" dirty="0"/>
              <a:t># 2:</a:t>
            </a:r>
            <a:br>
              <a:rPr lang="en-US" sz="2400" dirty="0"/>
            </a:br>
            <a:r>
              <a:rPr lang="en-US" sz="2400" dirty="0"/>
              <a:t>Rights in </a:t>
            </a:r>
            <a:br>
              <a:rPr lang="en-US" sz="2400" dirty="0"/>
            </a:br>
            <a:r>
              <a:rPr lang="en-US" sz="2400" dirty="0"/>
              <a:t>Real Estate</a:t>
            </a:r>
            <a:br>
              <a:rPr lang="en-US" sz="2400" dirty="0"/>
            </a:br>
            <a:br>
              <a:rPr lang="en-US" sz="1800" dirty="0"/>
            </a:br>
            <a:br>
              <a:rPr lang="en-US" sz="1800" dirty="0"/>
            </a:br>
            <a:endParaRPr lang="en-US" sz="18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362200" y="273050"/>
            <a:ext cx="6324600" cy="5853113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sz="1600" b="1" dirty="0">
              <a:solidFill>
                <a:srgbClr val="00B0F0"/>
              </a:solidFill>
            </a:endParaRPr>
          </a:p>
          <a:p>
            <a:pPr marL="0" lv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Real Estate As Property</a:t>
            </a:r>
          </a:p>
          <a:p>
            <a:pPr marL="0" indent="0">
              <a:buNone/>
            </a:pPr>
            <a:endParaRPr lang="en-US" sz="2000" dirty="0"/>
          </a:p>
          <a:p>
            <a:pPr marL="400050" lvl="1" indent="0">
              <a:buNone/>
            </a:pPr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304801" y="1600200"/>
            <a:ext cx="1904999" cy="2209800"/>
          </a:xfrm>
          <a:noFill/>
        </p:spPr>
        <p:txBody>
          <a:bodyPr>
            <a:normAutofit/>
          </a:bodyPr>
          <a:lstStyle/>
          <a:p>
            <a:endParaRPr lang="en-US" sz="1200" b="1" dirty="0">
              <a:solidFill>
                <a:srgbClr val="FF0000"/>
              </a:solidFill>
            </a:endParaRPr>
          </a:p>
          <a:p>
            <a:r>
              <a:rPr lang="en-US" b="1" dirty="0">
                <a:solidFill>
                  <a:srgbClr val="FF0000"/>
                </a:solidFill>
              </a:rPr>
              <a:t>Real Estate as Property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/>
              <a:t>Real Versus Personal Property</a:t>
            </a:r>
          </a:p>
          <a:p>
            <a:endParaRPr lang="en-US" b="1" dirty="0"/>
          </a:p>
          <a:p>
            <a:r>
              <a:rPr lang="en-US" b="1" dirty="0"/>
              <a:t>Regulation of Real Property Interests</a:t>
            </a:r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2209800" y="381000"/>
            <a:ext cx="0" cy="34290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6764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228600" y="6540948"/>
          <a:ext cx="8686800" cy="457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      Principles of Real Estate Practice        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    # 2  Rights in Real Estate             Slide 2-6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  <a:p>
                      <a:endParaRPr lang="en-US" sz="1200" dirty="0">
                        <a:solidFill>
                          <a:schemeClr val="bg1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10" name="Picture 2" descr="C:\Users\Owner\Documents\PREP\PREP COLLATERALS\VISUAL GRAPHICS\02 bundle of rights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62" r="10278" b="14677"/>
          <a:stretch/>
        </p:blipFill>
        <p:spPr bwMode="auto">
          <a:xfrm>
            <a:off x="3235569" y="1219200"/>
            <a:ext cx="4536831" cy="518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3392574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273050"/>
            <a:ext cx="1828799" cy="1631950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br>
              <a:rPr lang="en-US" sz="2400" dirty="0"/>
            </a:br>
            <a:r>
              <a:rPr lang="en-US" sz="2400" dirty="0"/>
              <a:t># 2:</a:t>
            </a:r>
            <a:br>
              <a:rPr lang="en-US" sz="2400" dirty="0"/>
            </a:br>
            <a:r>
              <a:rPr lang="en-US" sz="2400" dirty="0"/>
              <a:t>Rights in </a:t>
            </a:r>
            <a:br>
              <a:rPr lang="en-US" sz="2400" dirty="0"/>
            </a:br>
            <a:r>
              <a:rPr lang="en-US" sz="2400" dirty="0"/>
              <a:t>Real Estate</a:t>
            </a:r>
            <a:br>
              <a:rPr lang="en-US" sz="2400" dirty="0"/>
            </a:br>
            <a:br>
              <a:rPr lang="en-US" sz="1800" dirty="0"/>
            </a:br>
            <a:br>
              <a:rPr lang="en-US" sz="1800" dirty="0"/>
            </a:br>
            <a:endParaRPr lang="en-US" sz="18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362200" y="273050"/>
            <a:ext cx="6324600" cy="6203950"/>
          </a:xfrm>
        </p:spPr>
        <p:txBody>
          <a:bodyPr>
            <a:normAutofit lnSpcReduction="10000"/>
          </a:bodyPr>
          <a:lstStyle/>
          <a:p>
            <a:pPr marL="0" lvl="0" indent="0">
              <a:buNone/>
            </a:pPr>
            <a:r>
              <a:rPr lang="en-US" sz="2600" b="1" dirty="0">
                <a:solidFill>
                  <a:srgbClr val="FF0000"/>
                </a:solidFill>
              </a:rPr>
              <a:t>Real Estate As Property</a:t>
            </a:r>
          </a:p>
          <a:p>
            <a:pPr marL="0" indent="0">
              <a:buNone/>
            </a:pPr>
            <a:endParaRPr lang="en-US" sz="2600" dirty="0"/>
          </a:p>
          <a:p>
            <a:pPr marL="400050" lvl="1" indent="0">
              <a:buNone/>
            </a:pPr>
            <a:r>
              <a:rPr lang="en-US" sz="2600" b="1" dirty="0"/>
              <a:t>Property (cont.)</a:t>
            </a:r>
          </a:p>
          <a:p>
            <a:pPr marL="400050" lvl="1" indent="0">
              <a:buNone/>
            </a:pPr>
            <a:endParaRPr lang="en-US" sz="2600" b="1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600" dirty="0"/>
              <a:t>Property is</a:t>
            </a:r>
            <a:br>
              <a:rPr lang="en-US" sz="2600" dirty="0"/>
            </a:br>
            <a:endParaRPr lang="en-US" sz="2600" dirty="0"/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sz="2600" dirty="0"/>
              <a:t> </a:t>
            </a:r>
            <a:r>
              <a:rPr lang="en-US" sz="2600" b="1" dirty="0"/>
              <a:t>Real</a:t>
            </a:r>
            <a:r>
              <a:rPr lang="en-US" sz="2600" dirty="0"/>
              <a:t> or </a:t>
            </a:r>
            <a:r>
              <a:rPr lang="en-US" sz="2600" b="1" dirty="0"/>
              <a:t>personal</a:t>
            </a:r>
            <a:br>
              <a:rPr lang="en-US" sz="2600" dirty="0"/>
            </a:br>
            <a:endParaRPr lang="en-US" sz="2600" dirty="0"/>
          </a:p>
          <a:p>
            <a:pPr lvl="3" indent="-342900">
              <a:buFont typeface="Wingdings" panose="05000000000000000000" pitchFamily="2" charset="2"/>
              <a:buChar char="§"/>
            </a:pPr>
            <a:r>
              <a:rPr lang="en-US" sz="2600" dirty="0"/>
              <a:t>House, factory vs. boat, car</a:t>
            </a:r>
            <a:br>
              <a:rPr lang="en-US" sz="2600" dirty="0"/>
            </a:br>
            <a:endParaRPr lang="en-US" sz="2600" dirty="0"/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sz="2600" b="1" dirty="0"/>
              <a:t>Tangible</a:t>
            </a:r>
            <a:r>
              <a:rPr lang="en-US" sz="2600" dirty="0"/>
              <a:t> or </a:t>
            </a:r>
            <a:r>
              <a:rPr lang="en-US" sz="2600" b="1" dirty="0"/>
              <a:t>intangible</a:t>
            </a:r>
            <a:br>
              <a:rPr lang="en-US" sz="2600" dirty="0"/>
            </a:br>
            <a:endParaRPr lang="en-US" sz="2600" dirty="0"/>
          </a:p>
          <a:p>
            <a:pPr lvl="3" indent="-342900">
              <a:buFont typeface="Wingdings" panose="05000000000000000000" pitchFamily="2" charset="2"/>
              <a:buChar char="§"/>
            </a:pPr>
            <a:r>
              <a:rPr lang="en-US" sz="2600" dirty="0"/>
              <a:t>Jewelry vs. stock certificate, copyrigh</a:t>
            </a:r>
            <a:r>
              <a:rPr lang="en-US" sz="2400" dirty="0"/>
              <a:t>t</a:t>
            </a:r>
            <a:br>
              <a:rPr lang="en-US" sz="2400" dirty="0"/>
            </a:br>
            <a:endParaRPr lang="en-US" sz="2400" dirty="0"/>
          </a:p>
          <a:p>
            <a:pPr marL="400050" lvl="1" indent="0">
              <a:buNone/>
            </a:pPr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304801" y="1600200"/>
            <a:ext cx="1904999" cy="2286000"/>
          </a:xfrm>
          <a:noFill/>
        </p:spPr>
        <p:txBody>
          <a:bodyPr>
            <a:normAutofit/>
          </a:bodyPr>
          <a:lstStyle/>
          <a:p>
            <a:endParaRPr lang="en-US" sz="1200" b="1" dirty="0">
              <a:solidFill>
                <a:srgbClr val="FF0000"/>
              </a:solidFill>
            </a:endParaRPr>
          </a:p>
          <a:p>
            <a:r>
              <a:rPr lang="en-US" b="1" dirty="0">
                <a:solidFill>
                  <a:srgbClr val="FF0000"/>
                </a:solidFill>
              </a:rPr>
              <a:t>Real Estate as Property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/>
              <a:t>Real Versus Personal Property</a:t>
            </a:r>
          </a:p>
          <a:p>
            <a:endParaRPr lang="en-US" b="1" dirty="0"/>
          </a:p>
          <a:p>
            <a:r>
              <a:rPr lang="en-US" b="1" dirty="0"/>
              <a:t>Regulation of Real Property Interests</a:t>
            </a:r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2209800" y="381000"/>
            <a:ext cx="0" cy="35052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6764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228600" y="6540948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      Principles of Real Estate Practice        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    # 2  Rights in Real Estate             Slide 2-7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8127951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273050"/>
            <a:ext cx="1828799" cy="1631950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br>
              <a:rPr lang="en-US" sz="2400" dirty="0"/>
            </a:br>
            <a:r>
              <a:rPr lang="en-US" sz="2400" dirty="0"/>
              <a:t># 2:</a:t>
            </a:r>
            <a:br>
              <a:rPr lang="en-US" sz="2400" dirty="0"/>
            </a:br>
            <a:r>
              <a:rPr lang="en-US" sz="2400" dirty="0"/>
              <a:t>Rights in </a:t>
            </a:r>
            <a:br>
              <a:rPr lang="en-US" sz="2400" dirty="0"/>
            </a:br>
            <a:r>
              <a:rPr lang="en-US" sz="2400" dirty="0"/>
              <a:t>Real Estate</a:t>
            </a:r>
            <a:br>
              <a:rPr lang="en-US" sz="1800" dirty="0"/>
            </a:br>
            <a:br>
              <a:rPr lang="en-US" sz="1800" dirty="0"/>
            </a:br>
            <a:endParaRPr lang="en-US" sz="18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362200" y="273050"/>
            <a:ext cx="6324600" cy="6203950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sz="1600" b="1" dirty="0">
              <a:solidFill>
                <a:srgbClr val="00B0F0"/>
              </a:solidFill>
            </a:endParaRPr>
          </a:p>
          <a:p>
            <a:pPr marL="0" lv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Real Estate As Property</a:t>
            </a:r>
          </a:p>
          <a:p>
            <a:pPr marL="0" indent="0">
              <a:buNone/>
            </a:pPr>
            <a:endParaRPr lang="en-US" sz="2400" dirty="0"/>
          </a:p>
          <a:p>
            <a:pPr marL="400050" lvl="1" indent="0">
              <a:buNone/>
            </a:pPr>
            <a:r>
              <a:rPr lang="en-US" sz="2400" b="1" dirty="0"/>
              <a:t>Real property rights</a:t>
            </a:r>
          </a:p>
          <a:p>
            <a:pPr marL="400050" lvl="1" indent="0">
              <a:buNone/>
            </a:pPr>
            <a:endParaRPr lang="en-US" sz="2400" b="1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Any of the </a:t>
            </a:r>
            <a:r>
              <a:rPr lang="en-US" sz="2400" b="1" dirty="0"/>
              <a:t>bundle of rights</a:t>
            </a:r>
            <a:r>
              <a:rPr lang="en-US" sz="2400" dirty="0"/>
              <a:t>: applied to</a:t>
            </a:r>
            <a:br>
              <a:rPr lang="en-US" sz="2400" dirty="0"/>
            </a:br>
            <a:endParaRPr lang="en-US" sz="2400" dirty="0"/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Airspace  = </a:t>
            </a:r>
            <a:r>
              <a:rPr lang="en-US" b="1" dirty="0"/>
              <a:t>air rights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Surface = </a:t>
            </a:r>
            <a:r>
              <a:rPr lang="en-US" b="1" dirty="0"/>
              <a:t>surface rights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Subsurface =  </a:t>
            </a:r>
            <a:r>
              <a:rPr lang="en-US" b="1" dirty="0"/>
              <a:t>subsurface / mineral rights</a:t>
            </a:r>
          </a:p>
          <a:p>
            <a:pPr marL="400050" lvl="1" indent="0">
              <a:buNone/>
            </a:pPr>
            <a:endParaRPr lang="en-US" sz="2400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304801" y="1600200"/>
            <a:ext cx="1904999" cy="2286000"/>
          </a:xfrm>
          <a:noFill/>
        </p:spPr>
        <p:txBody>
          <a:bodyPr>
            <a:normAutofit/>
          </a:bodyPr>
          <a:lstStyle/>
          <a:p>
            <a:endParaRPr lang="en-US" sz="1200" b="1" dirty="0">
              <a:solidFill>
                <a:srgbClr val="FF0000"/>
              </a:solidFill>
            </a:endParaRPr>
          </a:p>
          <a:p>
            <a:r>
              <a:rPr lang="en-US" b="1" dirty="0">
                <a:solidFill>
                  <a:srgbClr val="FF0000"/>
                </a:solidFill>
              </a:rPr>
              <a:t>Real Estate as Property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/>
              <a:t>Real Versus Personal Property</a:t>
            </a:r>
          </a:p>
          <a:p>
            <a:endParaRPr lang="en-US" b="1" dirty="0"/>
          </a:p>
          <a:p>
            <a:r>
              <a:rPr lang="en-US" b="1" dirty="0"/>
              <a:t>Regulation of Real Property Interests</a:t>
            </a:r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2209800" y="381000"/>
            <a:ext cx="0" cy="35052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6764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228600" y="6540948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      Principles of Real Estate Practice        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    # 2  Rights in Real Estate             Slide 2-8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6195870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273050"/>
            <a:ext cx="1828799" cy="1631950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br>
              <a:rPr lang="en-US" sz="2400" dirty="0"/>
            </a:br>
            <a:r>
              <a:rPr lang="en-US" sz="2400" dirty="0"/>
              <a:t># 2:</a:t>
            </a:r>
            <a:br>
              <a:rPr lang="en-US" sz="2400" dirty="0"/>
            </a:br>
            <a:r>
              <a:rPr lang="en-US" sz="2400" dirty="0"/>
              <a:t>Rights in </a:t>
            </a:r>
            <a:br>
              <a:rPr lang="en-US" sz="2400" dirty="0"/>
            </a:br>
            <a:r>
              <a:rPr lang="en-US" sz="2400" dirty="0"/>
              <a:t>Real Estate</a:t>
            </a:r>
            <a:br>
              <a:rPr lang="en-US" sz="2400" dirty="0"/>
            </a:br>
            <a:br>
              <a:rPr lang="en-US" sz="1800" dirty="0"/>
            </a:br>
            <a:br>
              <a:rPr lang="en-US" sz="1800" dirty="0"/>
            </a:br>
            <a:endParaRPr lang="en-US" sz="18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362200" y="273050"/>
            <a:ext cx="6324600" cy="5853113"/>
          </a:xfrm>
        </p:spPr>
        <p:txBody>
          <a:bodyPr>
            <a:normAutofit/>
          </a:bodyPr>
          <a:lstStyle/>
          <a:p>
            <a:pPr marL="0" lv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Real Estate As Property</a:t>
            </a:r>
          </a:p>
          <a:p>
            <a:pPr marL="0" indent="0">
              <a:buNone/>
            </a:pPr>
            <a:endParaRPr lang="en-US" sz="2000" dirty="0"/>
          </a:p>
          <a:p>
            <a:pPr marL="400050" lvl="1" indent="0">
              <a:buNone/>
            </a:pPr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304801" y="1600200"/>
            <a:ext cx="1904999" cy="2286000"/>
          </a:xfrm>
          <a:noFill/>
        </p:spPr>
        <p:txBody>
          <a:bodyPr>
            <a:normAutofit/>
          </a:bodyPr>
          <a:lstStyle/>
          <a:p>
            <a:endParaRPr lang="en-US" sz="1200" b="1" dirty="0">
              <a:solidFill>
                <a:srgbClr val="FF0000"/>
              </a:solidFill>
            </a:endParaRPr>
          </a:p>
          <a:p>
            <a:r>
              <a:rPr lang="en-US" b="1" dirty="0">
                <a:solidFill>
                  <a:srgbClr val="FF0000"/>
                </a:solidFill>
              </a:rPr>
              <a:t>Real Estate as Property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/>
              <a:t>Real Versus Personal Property</a:t>
            </a:r>
          </a:p>
          <a:p>
            <a:endParaRPr lang="en-US" b="1" dirty="0"/>
          </a:p>
          <a:p>
            <a:r>
              <a:rPr lang="en-US" b="1" dirty="0"/>
              <a:t>Regulation of Real Property Interests</a:t>
            </a:r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2209800" y="381000"/>
            <a:ext cx="0" cy="35052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6764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228600" y="6540948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      Principles of Real Estate Practice        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    # 2  Rights in Real Estate             Slide 2-9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9" name="Picture 2" descr="C:\Users\Owner\Documents\PREP\PREP COLLATERALS\VISUAL GRAPHICS\03 air surface subsurface rights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820"/>
          <a:stretch/>
        </p:blipFill>
        <p:spPr bwMode="auto">
          <a:xfrm>
            <a:off x="3048000" y="1143000"/>
            <a:ext cx="4876800" cy="533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8924806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Adjacency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Office Theme">
  <a:themeElements>
    <a:clrScheme name="Custom 1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00084"/>
      </a:accent1>
      <a:accent2>
        <a:srgbClr val="0000A8"/>
      </a:accent2>
      <a:accent3>
        <a:srgbClr val="0909FF"/>
      </a:accent3>
      <a:accent4>
        <a:srgbClr val="FCEA24"/>
      </a:accent4>
      <a:accent5>
        <a:srgbClr val="FDED59"/>
      </a:accent5>
      <a:accent6>
        <a:srgbClr val="FDF17F"/>
      </a:accent6>
      <a:hlink>
        <a:srgbClr val="BFBFBF"/>
      </a:hlink>
      <a:folHlink>
        <a:srgbClr val="FE19FF"/>
      </a:folHlink>
    </a:clrScheme>
    <a:fontScheme name="Custom 2">
      <a:majorFont>
        <a:latin typeface="Calibri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878</TotalTime>
  <Words>1481</Words>
  <Application>Microsoft Office PowerPoint</Application>
  <PresentationFormat>On-screen Show (4:3)</PresentationFormat>
  <Paragraphs>336</Paragraphs>
  <Slides>20</Slides>
  <Notes>20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20</vt:i4>
      </vt:variant>
    </vt:vector>
  </HeadingPairs>
  <TitlesOfParts>
    <vt:vector size="26" baseType="lpstr">
      <vt:lpstr>Arial</vt:lpstr>
      <vt:lpstr>Calibri</vt:lpstr>
      <vt:lpstr>Courier New</vt:lpstr>
      <vt:lpstr>Wingdings</vt:lpstr>
      <vt:lpstr>Office Theme</vt:lpstr>
      <vt:lpstr>1_Office Theme</vt:lpstr>
      <vt:lpstr>Unit 2: RIGHTS IN REAL ESTATE</vt:lpstr>
      <vt:lpstr> # 2: Rights in  Real Estate   </vt:lpstr>
      <vt:lpstr> # 2: Rights in  Real Estate   </vt:lpstr>
      <vt:lpstr> # 2: Rights in  Real Estate   </vt:lpstr>
      <vt:lpstr> # 2: Rights in  Real Estate   </vt:lpstr>
      <vt:lpstr> # 2: Rights in  Real Estate   </vt:lpstr>
      <vt:lpstr> # 2: Rights in  Real Estate   </vt:lpstr>
      <vt:lpstr> # 2: Rights in  Real Estate  </vt:lpstr>
      <vt:lpstr> # 2: Rights in  Real Estate   </vt:lpstr>
      <vt:lpstr> # 2: Rights in  Real Estate   </vt:lpstr>
      <vt:lpstr> # 2: Rights in  Real Estate   </vt:lpstr>
      <vt:lpstr> # 2: Rights in  Real Estate   </vt:lpstr>
      <vt:lpstr> # 2: Rights in  Real Estate   </vt:lpstr>
      <vt:lpstr> # 2: Rights in  Real Estate   </vt:lpstr>
      <vt:lpstr> # 2: Rights in  Real Estate   </vt:lpstr>
      <vt:lpstr> # 2: Rights in  Real Estate   </vt:lpstr>
      <vt:lpstr> # 2: Rights in  Real Estate   </vt:lpstr>
      <vt:lpstr> # 2: Rights in  Real Estate   </vt:lpstr>
      <vt:lpstr> # 2: Rights in  Real Estate   </vt:lpstr>
      <vt:lpstr> # 2: Rights in  Real Estate  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# 1  The Real Estate Business</dc:title>
  <dc:creator>Owner</dc:creator>
  <cp:lastModifiedBy>Ryan Mettling</cp:lastModifiedBy>
  <cp:revision>101</cp:revision>
  <cp:lastPrinted>2016-08-28T14:04:38Z</cp:lastPrinted>
  <dcterms:created xsi:type="dcterms:W3CDTF">2016-08-26T20:25:48Z</dcterms:created>
  <dcterms:modified xsi:type="dcterms:W3CDTF">2023-04-27T14:27:32Z</dcterms:modified>
</cp:coreProperties>
</file>